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2"/>
  </p:sldMasterIdLst>
  <p:notesMasterIdLst>
    <p:notesMasterId r:id="rId46"/>
  </p:notesMasterIdLst>
  <p:sldIdLst>
    <p:sldId id="259" r:id="rId3"/>
    <p:sldId id="274" r:id="rId4"/>
    <p:sldId id="275" r:id="rId5"/>
    <p:sldId id="276" r:id="rId6"/>
    <p:sldId id="277" r:id="rId7"/>
    <p:sldId id="278" r:id="rId8"/>
    <p:sldId id="289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7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315" r:id="rId42"/>
    <p:sldId id="314" r:id="rId43"/>
    <p:sldId id="316" r:id="rId44"/>
    <p:sldId id="288" r:id="rId45"/>
  </p:sldIdLst>
  <p:sldSz cx="10058400" cy="7772400"/>
  <p:notesSz cx="6858000" cy="91440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D554-102A-4C1E-89E0-D585A939C903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C9A23-0A9C-40E6-BAFE-66A36217F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5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ROS/TCPRO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Messag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ros.org/wiki/Service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/>
              <a:t>(A) Community Level: Resources that enable separate communities to exchange software:</a:t>
            </a:r>
            <a:br>
              <a:rPr lang="en-US" sz="1300" dirty="0"/>
            </a:br>
            <a:r>
              <a:rPr lang="en-US" sz="1300" dirty="0"/>
              <a:t>(</a:t>
            </a:r>
            <a:r>
              <a:rPr lang="en-US" sz="1300" dirty="0" err="1"/>
              <a:t>i</a:t>
            </a:r>
            <a:r>
              <a:rPr lang="en-US" sz="1300" dirty="0"/>
              <a:t>) ROS Distributions (ii) Code Repositories (Willow Garage, MIT) (iii) Wiki</a:t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/>
              <a:t>(B) Computation Graph Level:  Peer-to-Peer network of ROS processing that are processing sensor data and doing other computations.  Nodes can be distributed across machines</a:t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/>
              <a:t>(C) </a:t>
            </a:r>
            <a:r>
              <a:rPr lang="en-US" sz="1300" dirty="0" err="1"/>
              <a:t>Filesystem</a:t>
            </a:r>
            <a:r>
              <a:rPr lang="en-US" sz="1300" dirty="0"/>
              <a:t> Level:  </a:t>
            </a:r>
            <a:r>
              <a:rPr lang="en-US" sz="1300" dirty="0" err="1"/>
              <a:t>Ros</a:t>
            </a:r>
            <a:r>
              <a:rPr lang="en-US" sz="1300" dirty="0"/>
              <a:t> has lots of tools for (</a:t>
            </a:r>
            <a:r>
              <a:rPr lang="en-US" sz="1300" dirty="0" err="1"/>
              <a:t>i</a:t>
            </a:r>
            <a:r>
              <a:rPr lang="en-US" sz="1300" dirty="0"/>
              <a:t>) organizing source code (ii) simplifying build instructions / dependencies (iii) Managing message definitions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8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/>
              <a:t>(A) No Monolithic Runtime Environment</a:t>
            </a:r>
            <a:br>
              <a:rPr lang="en-US" sz="1300" dirty="0"/>
            </a:br>
            <a:r>
              <a:rPr lang="en-US" sz="1300" dirty="0"/>
              <a:t>(B) Small tools for building + running </a:t>
            </a:r>
            <a:r>
              <a:rPr lang="en-US" sz="1300" dirty="0" err="1"/>
              <a:t>ros</a:t>
            </a:r>
            <a:r>
              <a:rPr lang="en-US" sz="1300" dirty="0"/>
              <a:t> nodes: visualizing network topology, measuring </a:t>
            </a:r>
            <a:br>
              <a:rPr lang="en-US" sz="1300" dirty="0"/>
            </a:br>
            <a:r>
              <a:rPr lang="en-US" sz="1300" dirty="0"/>
              <a:t>     bandwidth utilization, plotting.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9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(A) ROS implemented natively in each target </a:t>
            </a:r>
            <a:r>
              <a:rPr lang="en-US" sz="1300" dirty="0" err="1"/>
              <a:t>langauge</a:t>
            </a:r>
            <a:r>
              <a:rPr lang="en-US" sz="1300" dirty="0"/>
              <a:t>.</a:t>
            </a:r>
            <a:br>
              <a:rPr lang="en-US" sz="1300" dirty="0"/>
            </a:br>
            <a:r>
              <a:rPr lang="en-US" sz="1300" dirty="0"/>
              <a:t>(B) Language-independent </a:t>
            </a:r>
            <a:r>
              <a:rPr lang="en-US" sz="1300" i="1" dirty="0"/>
              <a:t>Interface Definition Language</a:t>
            </a:r>
            <a:r>
              <a:rPr lang="en-US" sz="1300" dirty="0"/>
              <a:t> (IDL) for defining messages: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90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downstream </a:t>
            </a:r>
            <a:r>
              <a:rPr lang="en-US" dirty="0" smtClean="0">
                <a:sym typeface="Wingdings" pitchFamily="2" charset="2"/>
              </a:rPr>
              <a:t>data,</a:t>
            </a:r>
            <a:r>
              <a:rPr lang="en-US" baseline="0" dirty="0" smtClean="0">
                <a:sym typeface="Wingdings" pitchFamily="2" charset="2"/>
              </a:rPr>
              <a:t> produce upstream data.</a:t>
            </a: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sz="1300" dirty="0"/>
              <a:t>(A)  Would like modules to be re-usable outside of ROS.  Encourage all algorithm development to occur in standalone libraries w/ no dependencies on ROS.  </a:t>
            </a:r>
            <a:r>
              <a:rPr lang="en-US" sz="1300" b="1" i="1" dirty="0"/>
              <a:t>Don’t put ROS in your algorithm.</a:t>
            </a: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/>
              <a:t>(B)  ROS re-uses code from a variety of projects: </a:t>
            </a:r>
            <a:r>
              <a:rPr lang="en-US" sz="1300" dirty="0" err="1"/>
              <a:t>OpenCV</a:t>
            </a:r>
            <a:r>
              <a:rPr lang="en-US" sz="1300" dirty="0"/>
              <a:t>, Point Cloud Library, </a:t>
            </a:r>
            <a:r>
              <a:rPr lang="en-US" sz="1300" dirty="0" err="1"/>
              <a:t>OpenRAVE</a:t>
            </a:r>
            <a:r>
              <a:rPr lang="en-US" sz="1300" dirty="0"/>
              <a:t> (</a:t>
            </a:r>
            <a:r>
              <a:rPr lang="en-US" sz="1300" dirty="0" err="1"/>
              <a:t>ish</a:t>
            </a:r>
            <a:r>
              <a:rPr lang="en-US" sz="1300" dirty="0"/>
              <a:t>).  ROS just routing data in/out of respective software with as little wrapping as possible.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43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/>
              <a:t>The ROS runtime "graph" is a peer-to-peer network of processes.</a:t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r>
              <a:rPr lang="en-US" sz="1300" i="1" dirty="0"/>
              <a:t>No Central Server: </a:t>
            </a:r>
            <a:r>
              <a:rPr lang="en-US" sz="1300" dirty="0"/>
              <a:t>Contrast w/ central-server-based Carmen:  Consider the case of running robot w/ off-board compute-intensive tasks.  If we run a central server </a:t>
            </a:r>
            <a:r>
              <a:rPr lang="en-US" sz="1300" dirty="0" err="1"/>
              <a:t>offboard</a:t>
            </a:r>
            <a:r>
              <a:rPr lang="en-US" sz="1300" dirty="0"/>
              <a:t> (or even onboard: go thru both cases) this results in unnecessary traffic across (slow) wireless link: many message routes are fully contained in subnets either onboard or </a:t>
            </a:r>
            <a:r>
              <a:rPr lang="en-US" sz="1300" dirty="0" err="1"/>
              <a:t>offboard</a:t>
            </a:r>
            <a:r>
              <a:rPr lang="en-US" sz="1300" dirty="0"/>
              <a:t>.  Peer-to-peer connectivity avoid this issue</a:t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r>
              <a:rPr lang="en-US" sz="1300" i="1" dirty="0"/>
              <a:t>Master : </a:t>
            </a:r>
            <a:r>
              <a:rPr lang="en-US" sz="1300" dirty="0"/>
              <a:t>DNS / name service : register + find nodes.  Nodes connect to other nodes directly; the Master only provides lookup information, much like a DNS server. Nodes that subscribe to a topic will request connections from nodes that publish that topic, and will establish that connection over an agreed upon connection protocol. The most common protocol used in a ROS is called </a:t>
            </a:r>
            <a:r>
              <a:rPr lang="en-US" sz="1300" u="sng" dirty="0">
                <a:hlinkClick r:id="rId3"/>
              </a:rPr>
              <a:t>TCPROS</a:t>
            </a:r>
            <a:r>
              <a:rPr lang="en-US" sz="1300" dirty="0"/>
              <a:t>, which uses standard TCP/IP sockets. </a:t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r>
              <a:rPr lang="en-US" sz="1300" i="1" dirty="0"/>
              <a:t>Styles of communication</a:t>
            </a:r>
            <a:r>
              <a:rPr lang="en-US" sz="1300" dirty="0"/>
              <a:t>: *Asynchronous streaming of data over topics, and storage of data on a Parameter Server.  3</a:t>
            </a:r>
            <a:r>
              <a:rPr lang="en-US" sz="1300" baseline="30000" dirty="0"/>
              <a:t>rd</a:t>
            </a:r>
            <a:r>
              <a:rPr lang="en-US" sz="1300" dirty="0"/>
              <a:t> type: synchronous RPC-style communication over services </a:t>
            </a:r>
            <a:r>
              <a:rPr lang="en-US" sz="1300" dirty="0">
                <a:sym typeface="Wingdings" pitchFamily="2" charset="2"/>
              </a:rPr>
              <a:t> we don’t really use</a:t>
            </a: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3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/>
              <a:t>TCPROS is a transport layer for ROS </a:t>
            </a:r>
            <a:r>
              <a:rPr lang="en-US" sz="1300" dirty="0">
                <a:hlinkClick r:id="rId3"/>
              </a:rPr>
              <a:t>Messages</a:t>
            </a:r>
            <a:r>
              <a:rPr lang="en-US" sz="1300" dirty="0"/>
              <a:t> and </a:t>
            </a:r>
            <a:r>
              <a:rPr lang="en-US" sz="1300" dirty="0">
                <a:hlinkClick r:id="rId4"/>
              </a:rPr>
              <a:t>Services</a:t>
            </a:r>
            <a:r>
              <a:rPr lang="en-US" sz="1300" dirty="0"/>
              <a:t>. It uses standard TCP/IP sockets for transporting message data. Inbound connections are received via a TCP Server Socket with a header containing message data type and routing information.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3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653" indent="-241653" defTabSz="966612">
              <a:buFontTx/>
              <a:buAutoNum type="alphaUcParenBoth"/>
              <a:defRPr/>
            </a:pPr>
            <a:r>
              <a:rPr lang="en-US" sz="1300" i="1" dirty="0"/>
              <a:t>Editing Software:</a:t>
            </a:r>
            <a:r>
              <a:rPr lang="en-US" sz="1300" dirty="0"/>
              <a:t>  Say you want to debug 1 node in a large 20-node system.  You can start all 20 nodes.  Then if you want to change the 1 node you’re interested in: you can shut it down while leaving the other 19 running.  You can re-code, re-compile, and re-launch that node.  The </a:t>
            </a:r>
            <a:r>
              <a:rPr lang="en-US" sz="1300" dirty="0" err="1"/>
              <a:t>ros</a:t>
            </a:r>
            <a:r>
              <a:rPr lang="en-US" sz="1300" dirty="0"/>
              <a:t> infrastructure (graph / master name registration) will automatically adapt to nodes dropping out / activating.  </a:t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/>
              <a:t>(B) </a:t>
            </a:r>
            <a:r>
              <a:rPr lang="en-US" sz="1300" i="1" dirty="0"/>
              <a:t>Logging:</a:t>
            </a:r>
            <a:r>
              <a:rPr lang="en-US" sz="1300" dirty="0"/>
              <a:t> Can dump any message stream to disk without modifying source code.</a:t>
            </a:r>
          </a:p>
          <a:p>
            <a:pPr marL="241653" indent="-241653" defTabSz="966612">
              <a:defRPr/>
            </a:pP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/>
              <a:t>Logging/Playback: </a:t>
            </a:r>
            <a:r>
              <a:rPr lang="en-US" b="1" dirty="0" smtClean="0"/>
              <a:t>Recall your simulation environment in Labs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8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Rxplot</a:t>
            </a:r>
            <a:r>
              <a:rPr lang="en-US" b="1" dirty="0" smtClean="0"/>
              <a:t>: Rotation angle of</a:t>
            </a:r>
            <a:r>
              <a:rPr lang="en-US" b="1" baseline="0" dirty="0" smtClean="0"/>
              <a:t> the wheels/ Encoder reading</a:t>
            </a:r>
          </a:p>
          <a:p>
            <a:r>
              <a:rPr lang="en-US" b="1" baseline="0" dirty="0" err="1" smtClean="0"/>
              <a:t>Rostopic</a:t>
            </a:r>
            <a:r>
              <a:rPr lang="en-US" b="1" baseline="0" dirty="0" smtClean="0"/>
              <a:t>: What if you don’t know if your encoders are being read correctly, or if your motor died ( how does the robot know it is not responding )</a:t>
            </a:r>
          </a:p>
          <a:p>
            <a:r>
              <a:rPr lang="en-US" b="1" baseline="0" dirty="0" smtClean="0"/>
              <a:t>DEBUGGING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6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/>
              <a:t>(A)  </a:t>
            </a:r>
            <a:r>
              <a:rPr lang="en-US" sz="1300" dirty="0" err="1"/>
              <a:t>rviz</a:t>
            </a:r>
            <a:r>
              <a:rPr lang="en-US" sz="1300" dirty="0"/>
              <a:t> (demo): tap into any message stream and visualize (if plugin available)</a:t>
            </a:r>
            <a:br>
              <a:rPr lang="en-US" sz="1300" dirty="0"/>
            </a:br>
            <a:r>
              <a:rPr lang="en-US" sz="1300" b="1" dirty="0"/>
              <a:t>Demo</a:t>
            </a:r>
            <a:r>
              <a:rPr lang="en-US" sz="1300" dirty="0"/>
              <a:t> will show visualization of point clouds, robot joint states, coordinate frames, user-added markers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0058400" cy="9144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29" tIns="45715" rIns="91429" bIns="45715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196966"/>
            <a:ext cx="1828800" cy="564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218093"/>
            <a:ext cx="6172200" cy="1803487"/>
          </a:xfrm>
        </p:spPr>
        <p:txBody>
          <a:bodyPr anchor="b">
            <a:noAutofit/>
          </a:bodyPr>
          <a:lstStyle>
            <a:lvl1pPr algn="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894396"/>
            <a:ext cx="6172200" cy="430876"/>
          </a:xfrm>
        </p:spPr>
        <p:txBody>
          <a:bodyPr>
            <a:noAutofit/>
          </a:bodyPr>
          <a:lstStyle>
            <a:lvl1pPr marL="0" indent="0" algn="r">
              <a:buNone/>
              <a:defRPr sz="2400" b="1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93" r="7366"/>
          <a:stretch/>
        </p:blipFill>
        <p:spPr>
          <a:xfrm>
            <a:off x="6733309" y="914400"/>
            <a:ext cx="332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730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  <p15:guide id="2" pos="3168" userDrawn="1">
          <p15:clr>
            <a:srgbClr val="FBAE40"/>
          </p15:clr>
        </p15:guide>
        <p15:guide id="6" pos="4224" userDrawn="1">
          <p15:clr>
            <a:srgbClr val="FBAE40"/>
          </p15:clr>
        </p15:guide>
        <p15:guide id="7" pos="403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5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6" y="1937704"/>
            <a:ext cx="8675370" cy="3233102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6" y="5201392"/>
            <a:ext cx="8675370" cy="1700212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/>
          <a:lstStyle/>
          <a:p>
            <a:fld id="{558D1C95-15C3-4870-8C41-D121F725722F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/>
          <a:lstStyle/>
          <a:p>
            <a:fld id="{98B55DE8-FFB8-4072-8E39-6DBE271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6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"/>
            <a:ext cx="10058400" cy="9144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29" tIns="45715" rIns="91429" bIns="45715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8601" y="4689167"/>
            <a:ext cx="6172199" cy="416235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2400" b="1"/>
            </a:lvl1pPr>
            <a:lvl2pPr marL="314325" indent="0">
              <a:buNone/>
              <a:defRPr sz="1375" b="1"/>
            </a:lvl2pPr>
            <a:lvl3pPr marL="628650" indent="0">
              <a:buNone/>
              <a:defRPr sz="1238" b="1"/>
            </a:lvl3pPr>
            <a:lvl4pPr marL="942975" indent="0">
              <a:buNone/>
              <a:defRPr sz="1100" b="1"/>
            </a:lvl4pPr>
            <a:lvl5pPr marL="1257300" indent="0">
              <a:buNone/>
              <a:defRPr sz="1100" b="1"/>
            </a:lvl5pPr>
            <a:lvl6pPr marL="1571625" indent="0">
              <a:buNone/>
              <a:defRPr sz="1100" b="1"/>
            </a:lvl6pPr>
            <a:lvl7pPr marL="1885950" indent="0">
              <a:buNone/>
              <a:defRPr sz="1100" b="1"/>
            </a:lvl7pPr>
            <a:lvl8pPr marL="2200275" indent="0">
              <a:buNone/>
              <a:defRPr sz="1100" b="1"/>
            </a:lvl8pPr>
            <a:lvl9pPr marL="2514600" indent="0">
              <a:buNone/>
              <a:defRPr sz="1100" b="1"/>
            </a:lvl9pPr>
          </a:lstStyle>
          <a:p>
            <a:pPr lvl="0"/>
            <a:r>
              <a:rPr lang="en-US" dirty="0" smtClean="0"/>
              <a:t>Enter 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28601" y="5552766"/>
            <a:ext cx="6172200" cy="416235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2400" b="1"/>
            </a:lvl1pPr>
            <a:lvl2pPr marL="314325" indent="0">
              <a:buNone/>
              <a:defRPr sz="1375" b="1"/>
            </a:lvl2pPr>
            <a:lvl3pPr marL="628650" indent="0">
              <a:buNone/>
              <a:defRPr sz="1238" b="1"/>
            </a:lvl3pPr>
            <a:lvl4pPr marL="942975" indent="0">
              <a:buNone/>
              <a:defRPr sz="1100" b="1"/>
            </a:lvl4pPr>
            <a:lvl5pPr marL="1257300" indent="0">
              <a:buNone/>
              <a:defRPr sz="1100" b="1"/>
            </a:lvl5pPr>
            <a:lvl6pPr marL="1571625" indent="0">
              <a:buNone/>
              <a:defRPr sz="1100" b="1"/>
            </a:lvl6pPr>
            <a:lvl7pPr marL="1885950" indent="0">
              <a:buNone/>
              <a:defRPr sz="1100" b="1"/>
            </a:lvl7pPr>
            <a:lvl8pPr marL="2200275" indent="0">
              <a:buNone/>
              <a:defRPr sz="1100" b="1"/>
            </a:lvl8pPr>
            <a:lvl9pPr marL="2514600" indent="0">
              <a:buNone/>
              <a:defRPr sz="1100" b="1"/>
            </a:lvl9pPr>
          </a:lstStyle>
          <a:p>
            <a:pPr lvl="0"/>
            <a:r>
              <a:rPr lang="en-US" dirty="0" smtClean="0"/>
              <a:t>Enter Presenter(s)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603500"/>
            <a:ext cx="6172200" cy="1397000"/>
          </a:xfrm>
        </p:spPr>
        <p:txBody>
          <a:bodyPr anchor="b" anchorCtr="0">
            <a:no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93" r="7366"/>
          <a:stretch/>
        </p:blipFill>
        <p:spPr>
          <a:xfrm>
            <a:off x="6733309" y="914400"/>
            <a:ext cx="3325091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196966"/>
            <a:ext cx="1828800" cy="5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3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7673642" y="673768"/>
            <a:ext cx="2384757" cy="7098632"/>
            <a:chOff x="12123992" y="768854"/>
            <a:chExt cx="2506408" cy="7460746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4113" y="3753124"/>
              <a:ext cx="2506287" cy="149213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4113" y="768854"/>
              <a:ext cx="2506287" cy="14921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4113" y="2260989"/>
              <a:ext cx="2506287" cy="14921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3992" y="5245259"/>
              <a:ext cx="2506408" cy="149220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4113" y="6737465"/>
              <a:ext cx="2506287" cy="149213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6741695" cy="9246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6741695" cy="49431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7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14401"/>
            <a:ext cx="9601200" cy="9246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9601200" cy="49431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7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2069042"/>
            <a:ext cx="457200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69042"/>
            <a:ext cx="457200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68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icto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3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228600" y="2057400"/>
            <a:ext cx="9601200" cy="518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2057400"/>
            <a:ext cx="10058400" cy="5181600"/>
            <a:chOff x="0" y="1377710"/>
            <a:chExt cx="14630400" cy="6119960"/>
          </a:xfrm>
        </p:grpSpPr>
        <p:sp>
          <p:nvSpPr>
            <p:cNvPr id="4" name="Line 111"/>
            <p:cNvSpPr>
              <a:spLocks noChangeShapeType="1"/>
            </p:cNvSpPr>
            <p:nvPr userDrawn="1"/>
          </p:nvSpPr>
          <p:spPr bwMode="auto">
            <a:xfrm>
              <a:off x="0" y="1377710"/>
              <a:ext cx="14630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5" name="Line 115"/>
            <p:cNvSpPr>
              <a:spLocks noChangeShapeType="1"/>
            </p:cNvSpPr>
            <p:nvPr userDrawn="1"/>
          </p:nvSpPr>
          <p:spPr bwMode="auto">
            <a:xfrm>
              <a:off x="0" y="4435367"/>
              <a:ext cx="14630400" cy="1774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6" name="Line 111"/>
            <p:cNvSpPr>
              <a:spLocks noChangeShapeType="1"/>
            </p:cNvSpPr>
            <p:nvPr userDrawn="1"/>
          </p:nvSpPr>
          <p:spPr bwMode="auto">
            <a:xfrm>
              <a:off x="0" y="7497670"/>
              <a:ext cx="14630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</p:grpSp>
      <p:cxnSp>
        <p:nvCxnSpPr>
          <p:cNvPr id="8" name="Straight Connector 7"/>
          <p:cNvCxnSpPr/>
          <p:nvPr userDrawn="1"/>
        </p:nvCxnSpPr>
        <p:spPr>
          <a:xfrm>
            <a:off x="5029200" y="2057400"/>
            <a:ext cx="0" cy="518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5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15"/>
          <p:cNvSpPr>
            <a:spLocks noChangeShapeType="1"/>
          </p:cNvSpPr>
          <p:nvPr userDrawn="1"/>
        </p:nvSpPr>
        <p:spPr bwMode="auto">
          <a:xfrm>
            <a:off x="0" y="3971475"/>
            <a:ext cx="10058400" cy="1903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>
              <a:latin typeface="+mj-lt"/>
            </a:endParaRPr>
          </a:p>
        </p:txBody>
      </p:sp>
      <p:sp>
        <p:nvSpPr>
          <p:cNvPr id="6" name="Line 111"/>
          <p:cNvSpPr>
            <a:spLocks noChangeShapeType="1"/>
          </p:cNvSpPr>
          <p:nvPr userDrawn="1"/>
        </p:nvSpPr>
        <p:spPr bwMode="auto">
          <a:xfrm>
            <a:off x="0" y="3972426"/>
            <a:ext cx="10058400" cy="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>
              <a:latin typeface="+mj-l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29200" y="705853"/>
            <a:ext cx="0" cy="6533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ine 111"/>
          <p:cNvSpPr>
            <a:spLocks noChangeShapeType="1"/>
          </p:cNvSpPr>
          <p:nvPr userDrawn="1"/>
        </p:nvSpPr>
        <p:spPr bwMode="auto">
          <a:xfrm>
            <a:off x="0" y="7241005"/>
            <a:ext cx="10058400" cy="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44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0058400" cy="685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29" tIns="45715" rIns="91429" bIns="45715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196966"/>
            <a:ext cx="1828800" cy="38654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48654" y="7422922"/>
            <a:ext cx="1762510" cy="2000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defRPr sz="700">
                <a:solidFill>
                  <a:srgbClr val="AAD4FF"/>
                </a:solidFill>
                <a:latin typeface="Tahoma"/>
              </a:defRPr>
            </a:lvl1pPr>
          </a:lstStyle>
          <a:p>
            <a:pPr lvl="0"/>
            <a:fld id="{DE9FCC56-4E1C-4C04-868A-1C1059837326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914401"/>
            <a:ext cx="9601200" cy="9246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057400"/>
            <a:ext cx="9601200" cy="494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435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74" r:id="rId3"/>
    <p:sldLayoutId id="2147483682" r:id="rId4"/>
    <p:sldLayoutId id="2147483676" r:id="rId5"/>
    <p:sldLayoutId id="2147483678" r:id="rId6"/>
    <p:sldLayoutId id="2147483683" r:id="rId7"/>
    <p:sldLayoutId id="2147483684" r:id="rId8"/>
    <p:sldLayoutId id="2147483685" r:id="rId9"/>
    <p:sldLayoutId id="2147483679" r:id="rId10"/>
    <p:sldLayoutId id="2147483686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42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2763" indent="-223838" algn="l" defTabSz="100584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Tahoma" panose="020B060403050404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8188" indent="-225425" algn="l" defTabSz="100584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011363" indent="-1160463" algn="l" defTabSz="100584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63" indent="-1033463" algn="l" defTabSz="100584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6192" userDrawn="1">
          <p15:clr>
            <a:srgbClr val="F26B43"/>
          </p15:clr>
        </p15:guide>
        <p15:guide id="3" pos="3168" userDrawn="1">
          <p15:clr>
            <a:srgbClr val="F26B43"/>
          </p15:clr>
        </p15:guide>
        <p15:guide id="4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orient="horz" pos="4560" userDrawn="1">
          <p15:clr>
            <a:srgbClr val="F26B43"/>
          </p15:clr>
        </p15:guide>
        <p15:guide id="7" pos="4032" userDrawn="1">
          <p15:clr>
            <a:srgbClr val="F26B43"/>
          </p15:clr>
        </p15:guide>
        <p15:guide id="8" pos="720" userDrawn="1">
          <p15:clr>
            <a:srgbClr val="F26B43"/>
          </p15:clr>
        </p15:guide>
        <p15:guide id="9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wmf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10" Type="http://schemas.openxmlformats.org/officeDocument/2006/relationships/image" Target="../media/image25.wmf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wmf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pwlbArh_ne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youtu.be/HacG_FWWPOw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i--Sd4xH9Z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robohub.org/up-and-flying-with-the-ar-drone-and-ros-getting-started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11/5/16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 smtClean="0"/>
              <a:t>Presenters: Evan </a:t>
            </a:r>
            <a:r>
              <a:rPr lang="en-US" sz="2000" dirty="0" err="1" smtClean="0"/>
              <a:t>Hammac</a:t>
            </a:r>
            <a:r>
              <a:rPr lang="en-US" sz="2000" dirty="0" smtClean="0"/>
              <a:t>, </a:t>
            </a:r>
            <a:r>
              <a:rPr lang="en-US" sz="2000" dirty="0" err="1" smtClean="0"/>
              <a:t>Zsolt</a:t>
            </a:r>
            <a:r>
              <a:rPr lang="en-US" sz="2000" dirty="0" smtClean="0"/>
              <a:t> Kira, Ph.D.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 Hackathon AR.Drone 2.0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 the robotics ecosystem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515" y="2452093"/>
            <a:ext cx="3562350" cy="64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Applications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515" y="3345304"/>
            <a:ext cx="3562350" cy="64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Application building blocks</a:t>
            </a:r>
          </a:p>
        </p:txBody>
      </p:sp>
      <p:sp>
        <p:nvSpPr>
          <p:cNvPr id="6" name="Rectangle 5"/>
          <p:cNvSpPr/>
          <p:nvPr/>
        </p:nvSpPr>
        <p:spPr>
          <a:xfrm>
            <a:off x="691515" y="4238515"/>
            <a:ext cx="3562350" cy="64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System software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691515" y="5131726"/>
            <a:ext cx="3562350" cy="64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Hardware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4535" y="2452093"/>
            <a:ext cx="3562350" cy="64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Applications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4535" y="3345304"/>
            <a:ext cx="3562350" cy="1540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ROS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04535" y="5131726"/>
            <a:ext cx="3562350" cy="64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Hardware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99623" y="4127183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4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“Meta” Operating System.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Runs in Linux (esp. Ubuntu)</a:t>
            </a:r>
          </a:p>
          <a:p>
            <a:pPr lvl="1"/>
            <a:r>
              <a:rPr lang="en-US" dirty="0" smtClean="0"/>
              <a:t>Ongoing Windows implementation</a:t>
            </a:r>
          </a:p>
          <a:p>
            <a:r>
              <a:rPr lang="en-US" dirty="0" smtClean="0"/>
              <a:t>Agent based (nodes)</a:t>
            </a:r>
          </a:p>
          <a:p>
            <a:r>
              <a:rPr lang="en-US" dirty="0" smtClean="0"/>
              <a:t>Message passing</a:t>
            </a:r>
          </a:p>
          <a:p>
            <a:pPr lvl="1"/>
            <a:r>
              <a:rPr lang="en-US" dirty="0" smtClean="0"/>
              <a:t>Publish</a:t>
            </a:r>
          </a:p>
          <a:p>
            <a:pPr lvl="1"/>
            <a:r>
              <a:rPr lang="en-US" dirty="0" smtClean="0"/>
              <a:t>Subscribe</a:t>
            </a:r>
          </a:p>
          <a:p>
            <a:pPr lvl="1"/>
            <a:r>
              <a:rPr lang="en-US" dirty="0" smtClean="0"/>
              <a:t>Services via remote invocation</a:t>
            </a:r>
          </a:p>
          <a:p>
            <a:r>
              <a:rPr lang="en-US" dirty="0" smtClean="0"/>
              <a:t>Supports numerous programming languages (C++, Python, Lisp, Java)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79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Low level device abstraction</a:t>
            </a:r>
          </a:p>
          <a:p>
            <a:pPr lvl="1"/>
            <a:r>
              <a:rPr lang="en-US" dirty="0" smtClean="0"/>
              <a:t>Joystick</a:t>
            </a:r>
          </a:p>
          <a:p>
            <a:pPr lvl="1"/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Camera</a:t>
            </a:r>
          </a:p>
          <a:p>
            <a:pPr lvl="1"/>
            <a:r>
              <a:rPr lang="en-US" dirty="0" smtClean="0"/>
              <a:t>Controllers</a:t>
            </a:r>
          </a:p>
          <a:p>
            <a:pPr lvl="1"/>
            <a:r>
              <a:rPr lang="en-US" dirty="0" smtClean="0"/>
              <a:t>Laser Scanners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Application building blocks</a:t>
            </a:r>
          </a:p>
          <a:p>
            <a:pPr lvl="1"/>
            <a:r>
              <a:rPr lang="en-US" dirty="0" smtClean="0"/>
              <a:t>Coordinate system transforms</a:t>
            </a:r>
          </a:p>
          <a:p>
            <a:pPr lvl="1"/>
            <a:r>
              <a:rPr lang="en-US" dirty="0" smtClean="0"/>
              <a:t>Visualization tools</a:t>
            </a:r>
          </a:p>
          <a:p>
            <a:pPr lvl="1"/>
            <a:r>
              <a:rPr lang="en-US" dirty="0" smtClean="0"/>
              <a:t>Debugging tools</a:t>
            </a:r>
          </a:p>
          <a:p>
            <a:pPr lvl="1"/>
            <a:r>
              <a:rPr lang="en-US" dirty="0" smtClean="0"/>
              <a:t>Robust navigation stack (SLAM with loop closure)</a:t>
            </a:r>
          </a:p>
          <a:p>
            <a:pPr lvl="1"/>
            <a:r>
              <a:rPr lang="en-US" dirty="0" smtClean="0"/>
              <a:t>Arm path planning</a:t>
            </a:r>
          </a:p>
          <a:p>
            <a:pPr lvl="1"/>
            <a:r>
              <a:rPr lang="en-US" dirty="0" smtClean="0"/>
              <a:t>Object recognition</a:t>
            </a:r>
          </a:p>
          <a:p>
            <a:pPr lvl="1"/>
            <a:r>
              <a:rPr lang="en-US" dirty="0" smtClean="0"/>
              <a:t>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6758" y="2452093"/>
            <a:ext cx="1173480" cy="99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building blocks</a:t>
            </a:r>
          </a:p>
        </p:txBody>
      </p:sp>
      <p:sp>
        <p:nvSpPr>
          <p:cNvPr id="5" name="Rectangle 4"/>
          <p:cNvSpPr/>
          <p:nvPr/>
        </p:nvSpPr>
        <p:spPr>
          <a:xfrm>
            <a:off x="5526758" y="3827606"/>
            <a:ext cx="1173480" cy="99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System software</a:t>
            </a:r>
          </a:p>
        </p:txBody>
      </p:sp>
      <p:sp>
        <p:nvSpPr>
          <p:cNvPr id="6" name="Rectangle 5"/>
          <p:cNvSpPr/>
          <p:nvPr/>
        </p:nvSpPr>
        <p:spPr>
          <a:xfrm>
            <a:off x="7852886" y="2452093"/>
            <a:ext cx="1173480" cy="2371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ROS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114100" y="3627530"/>
            <a:ext cx="283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3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management (compiling, packaging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Remote communication and control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17383" y="3435668"/>
            <a:ext cx="5657850" cy="2954655"/>
            <a:chOff x="1219200" y="1219200"/>
            <a:chExt cx="5869202" cy="2981325"/>
          </a:xfrm>
        </p:grpSpPr>
        <p:grpSp>
          <p:nvGrpSpPr>
            <p:cNvPr id="5" name="Group 4"/>
            <p:cNvGrpSpPr/>
            <p:nvPr/>
          </p:nvGrpSpPr>
          <p:grpSpPr>
            <a:xfrm>
              <a:off x="1219200" y="1219200"/>
              <a:ext cx="5869202" cy="2981325"/>
              <a:chOff x="1219200" y="1219200"/>
              <a:chExt cx="5869202" cy="2981325"/>
            </a:xfrm>
          </p:grpSpPr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219200" y="1828801"/>
                <a:ext cx="5869202" cy="23717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253938" y="1219200"/>
                <a:ext cx="1828800" cy="2590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cxnSp>
          <p:nvCxnSpPr>
            <p:cNvPr id="6" name="Straight Connector 5"/>
            <p:cNvCxnSpPr/>
            <p:nvPr/>
          </p:nvCxnSpPr>
          <p:spPr>
            <a:xfrm>
              <a:off x="4876800" y="2819400"/>
              <a:ext cx="685800" cy="3048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3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Founded by Willow Garage</a:t>
            </a:r>
          </a:p>
          <a:p>
            <a:r>
              <a:rPr lang="en-US" dirty="0" smtClean="0"/>
              <a:t>Exponential adoption</a:t>
            </a:r>
          </a:p>
          <a:p>
            <a:r>
              <a:rPr lang="en-US" dirty="0" smtClean="0"/>
              <a:t>Countless commercial, hobby, </a:t>
            </a:r>
            <a:r>
              <a:rPr lang="en-US" dirty="0"/>
              <a:t>and academic robots use ROS (http://</a:t>
            </a:r>
            <a:r>
              <a:rPr lang="en-US" dirty="0" smtClean="0"/>
              <a:t>wiki.ros.org/Robots)</a:t>
            </a:r>
            <a:endParaRPr lang="en-US" dirty="0"/>
          </a:p>
        </p:txBody>
      </p:sp>
      <p:pic>
        <p:nvPicPr>
          <p:cNvPr id="6146" name="Picture 2" descr="http://www.ros.org/news/resources/2010/ros_repositories_t2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75" y="4528978"/>
            <a:ext cx="2711383" cy="205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ros.org/news/resources/2010/ros_packages_h2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30" y="4528979"/>
            <a:ext cx="2762703" cy="205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edudemic.com/wp-content/uploads/2010/05/WG_logo_on_whi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04" y="1825681"/>
            <a:ext cx="2116454" cy="13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0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3385"/>
            <a:ext cx="9601200" cy="924610"/>
          </a:xfrm>
        </p:spPr>
        <p:txBody>
          <a:bodyPr/>
          <a:lstStyle/>
          <a:p>
            <a:r>
              <a:rPr lang="en-US" dirty="0" smtClean="0"/>
              <a:t>ROS Philosophical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6706"/>
            <a:ext cx="9601200" cy="4943158"/>
          </a:xfrm>
        </p:spPr>
        <p:txBody>
          <a:bodyPr/>
          <a:lstStyle/>
          <a:p>
            <a:r>
              <a:rPr lang="en-US" sz="2000" dirty="0" smtClean="0"/>
              <a:t>“Hardware agnosticism”</a:t>
            </a:r>
          </a:p>
          <a:p>
            <a:r>
              <a:rPr lang="en-US" sz="2000" dirty="0" smtClean="0"/>
              <a:t>Peer to peer</a:t>
            </a:r>
          </a:p>
          <a:p>
            <a:r>
              <a:rPr lang="en-US" sz="2000" dirty="0" smtClean="0"/>
              <a:t>Tools based software design</a:t>
            </a:r>
          </a:p>
          <a:p>
            <a:r>
              <a:rPr lang="en-US" sz="2000" dirty="0" smtClean="0"/>
              <a:t>Multiple language support (C++/Java/Python)</a:t>
            </a:r>
          </a:p>
          <a:p>
            <a:r>
              <a:rPr lang="en-US" sz="2000" dirty="0" smtClean="0"/>
              <a:t>Lightweight: runs only at the edge of your modules</a:t>
            </a:r>
          </a:p>
          <a:p>
            <a:r>
              <a:rPr lang="en-US" sz="2000" dirty="0" smtClean="0"/>
              <a:t>Free</a:t>
            </a:r>
          </a:p>
          <a:p>
            <a:r>
              <a:rPr lang="en-US" sz="2000" dirty="0" smtClean="0"/>
              <a:t>Open source</a:t>
            </a:r>
          </a:p>
          <a:p>
            <a:r>
              <a:rPr lang="en-US" sz="2000" dirty="0" smtClean="0"/>
              <a:t>Suitable for large scale research and industry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4380" y="1063824"/>
            <a:ext cx="8675370" cy="700536"/>
          </a:xfrm>
        </p:spPr>
        <p:txBody>
          <a:bodyPr/>
          <a:lstStyle/>
          <a:p>
            <a:r>
              <a:rPr lang="en-US" dirty="0" smtClean="0"/>
              <a:t>Conceptual levels of design</a:t>
            </a:r>
            <a:endParaRPr lang="en-US" dirty="0"/>
          </a:p>
        </p:txBody>
      </p:sp>
      <p:sp>
        <p:nvSpPr>
          <p:cNvPr id="6" name="Slide Number Placeholder 8"/>
          <p:cNvSpPr>
            <a:spLocks noGrp="1"/>
          </p:cNvSpPr>
          <p:nvPr/>
        </p:nvSpPr>
        <p:spPr>
          <a:xfrm>
            <a:off x="6433185" y="6301264"/>
            <a:ext cx="1760220" cy="301228"/>
          </a:xfrm>
          <a:prstGeom prst="rect">
            <a:avLst/>
          </a:prstGeom>
        </p:spPr>
        <p:txBody>
          <a:bodyPr vert="horz" lIns="75438" tIns="37719" rIns="75438" bIns="37719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0A22B9-8619-41BC-BC11-030BD03DC9FA}" type="slidenum">
              <a:rPr lang="en-US" sz="990"/>
              <a:pPr/>
              <a:t>16</a:t>
            </a:fld>
            <a:endParaRPr lang="en-US" sz="990"/>
          </a:p>
        </p:txBody>
      </p:sp>
      <p:pic>
        <p:nvPicPr>
          <p:cNvPr id="7" name="Picture 6" descr="C:\Documents and Settings\Michael Fleder\Local Settings\Temporary Internet Files\Content.IE5\K09HQC4E\MC900351732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9715" y="5620289"/>
            <a:ext cx="1071817" cy="1094836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026795" y="3336977"/>
            <a:ext cx="2011680" cy="1093882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Node 1 </a:t>
            </a:r>
          </a:p>
          <a:p>
            <a:pPr algn="ctr"/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Laser Scanning</a:t>
            </a:r>
            <a:endParaRPr lang="en-US" sz="1485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415665" y="3336976"/>
            <a:ext cx="1885950" cy="1093882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b="1" dirty="0">
                <a:solidFill>
                  <a:srgbClr val="7030A0"/>
                </a:solidFill>
              </a:rPr>
              <a:t>Node 2:</a:t>
            </a:r>
            <a:br>
              <a:rPr lang="en-US" sz="1485" b="1" dirty="0">
                <a:solidFill>
                  <a:srgbClr val="7030A0"/>
                </a:solidFill>
              </a:rPr>
            </a:br>
            <a:r>
              <a:rPr lang="en-US" sz="1485" b="1" dirty="0">
                <a:solidFill>
                  <a:srgbClr val="7030A0"/>
                </a:solidFill>
              </a:rPr>
              <a:t>Map Building</a:t>
            </a:r>
            <a:endParaRPr lang="en-US" sz="1485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8" idx="6"/>
            <a:endCxn id="9" idx="2"/>
          </p:cNvCxnSpPr>
          <p:nvPr/>
        </p:nvCxnSpPr>
        <p:spPr>
          <a:xfrm flipV="1">
            <a:off x="3038475" y="3883917"/>
            <a:ext cx="377190" cy="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095500" y="4377760"/>
            <a:ext cx="1885950" cy="772534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b="1" dirty="0">
                <a:solidFill>
                  <a:srgbClr val="7030A0"/>
                </a:solidFill>
              </a:rPr>
              <a:t>Node 3:</a:t>
            </a:r>
            <a:br>
              <a:rPr lang="en-US" sz="1485" b="1" dirty="0">
                <a:solidFill>
                  <a:srgbClr val="7030A0"/>
                </a:solidFill>
              </a:rPr>
            </a:br>
            <a:r>
              <a:rPr lang="en-US" sz="1485" b="1" dirty="0">
                <a:solidFill>
                  <a:srgbClr val="7030A0"/>
                </a:solidFill>
              </a:rPr>
              <a:t>Planning</a:t>
            </a:r>
          </a:p>
        </p:txBody>
      </p:sp>
      <p:cxnSp>
        <p:nvCxnSpPr>
          <p:cNvPr id="12" name="Straight Arrow Connector 11"/>
          <p:cNvCxnSpPr>
            <a:stCxn id="9" idx="4"/>
            <a:endCxn id="11" idx="0"/>
          </p:cNvCxnSpPr>
          <p:nvPr/>
        </p:nvCxnSpPr>
        <p:spPr>
          <a:xfrm flipH="1" flipV="1">
            <a:off x="3038475" y="4377760"/>
            <a:ext cx="1320165" cy="5309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21" idx="0"/>
          </p:cNvCxnSpPr>
          <p:nvPr/>
        </p:nvCxnSpPr>
        <p:spPr>
          <a:xfrm flipH="1">
            <a:off x="4146480" y="4430858"/>
            <a:ext cx="212160" cy="450583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22" idx="0"/>
          </p:cNvCxnSpPr>
          <p:nvPr/>
        </p:nvCxnSpPr>
        <p:spPr>
          <a:xfrm>
            <a:off x="4358640" y="4430858"/>
            <a:ext cx="895845" cy="32485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7"/>
          <p:cNvSpPr txBox="1"/>
          <p:nvPr/>
        </p:nvSpPr>
        <p:spPr>
          <a:xfrm>
            <a:off x="3101340" y="5960746"/>
            <a:ext cx="4966335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85" b="1" u="sng" dirty="0"/>
              <a:t>(C) File-system level:</a:t>
            </a:r>
            <a:r>
              <a:rPr lang="en-US" sz="1485" dirty="0"/>
              <a:t> ROS Tools for managing source code, build instructions, and message definitions.</a:t>
            </a:r>
          </a:p>
        </p:txBody>
      </p:sp>
      <p:sp>
        <p:nvSpPr>
          <p:cNvPr id="16" name="Oval 15"/>
          <p:cNvSpPr/>
          <p:nvPr/>
        </p:nvSpPr>
        <p:spPr>
          <a:xfrm>
            <a:off x="1844040" y="2932626"/>
            <a:ext cx="832979" cy="6297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5" b="1" dirty="0">
                <a:solidFill>
                  <a:schemeClr val="tx1"/>
                </a:solidFill>
              </a:rPr>
              <a:t>Node 4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26795" y="5394960"/>
            <a:ext cx="7543800" cy="1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26795" y="2880360"/>
            <a:ext cx="7543800" cy="1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2"/>
          <p:cNvSpPr txBox="1"/>
          <p:nvPr/>
        </p:nvSpPr>
        <p:spPr>
          <a:xfrm>
            <a:off x="4610100" y="3068956"/>
            <a:ext cx="3960495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85" b="1" u="sng" dirty="0"/>
              <a:t>(B) Computation Graph:</a:t>
            </a:r>
            <a:r>
              <a:rPr lang="en-US" sz="1485" dirty="0"/>
              <a:t> Peer-to-Peer Network of </a:t>
            </a:r>
          </a:p>
          <a:p>
            <a:r>
              <a:rPr lang="en-US" sz="1485" dirty="0"/>
              <a:t>		          ROS nodes (processes).  </a:t>
            </a:r>
          </a:p>
        </p:txBody>
      </p:sp>
      <p:sp>
        <p:nvSpPr>
          <p:cNvPr id="20" name="Oval 19"/>
          <p:cNvSpPr/>
          <p:nvPr/>
        </p:nvSpPr>
        <p:spPr>
          <a:xfrm>
            <a:off x="3352800" y="2869761"/>
            <a:ext cx="832979" cy="6297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5" b="1" dirty="0">
                <a:solidFill>
                  <a:schemeClr val="tx1"/>
                </a:solidFill>
              </a:rPr>
              <a:t>Node 5</a:t>
            </a:r>
          </a:p>
        </p:txBody>
      </p:sp>
      <p:sp>
        <p:nvSpPr>
          <p:cNvPr id="21" name="Oval 20"/>
          <p:cNvSpPr/>
          <p:nvPr/>
        </p:nvSpPr>
        <p:spPr>
          <a:xfrm>
            <a:off x="3729990" y="4881441"/>
            <a:ext cx="832979" cy="6297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5" b="1" dirty="0">
                <a:solidFill>
                  <a:schemeClr val="tx1"/>
                </a:solidFill>
              </a:rPr>
              <a:t>Node 6</a:t>
            </a:r>
          </a:p>
        </p:txBody>
      </p:sp>
      <p:sp>
        <p:nvSpPr>
          <p:cNvPr id="22" name="Oval 21"/>
          <p:cNvSpPr/>
          <p:nvPr/>
        </p:nvSpPr>
        <p:spPr>
          <a:xfrm>
            <a:off x="4837995" y="4755710"/>
            <a:ext cx="832979" cy="6297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5" b="1" dirty="0">
                <a:solidFill>
                  <a:schemeClr val="tx1"/>
                </a:solidFill>
              </a:rPr>
              <a:t>Node7</a:t>
            </a:r>
          </a:p>
        </p:txBody>
      </p:sp>
      <p:pic>
        <p:nvPicPr>
          <p:cNvPr id="23" name="Picture 22" descr="C:\Documents and Settings\Michael Fleder\Local Settings\Temporary Internet Files\Content.IE5\K09HQC4E\MC900441448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72690" y="5394960"/>
            <a:ext cx="879826" cy="879826"/>
          </a:xfrm>
          <a:prstGeom prst="rect">
            <a:avLst/>
          </a:prstGeom>
          <a:noFill/>
        </p:spPr>
      </p:pic>
      <p:cxnSp>
        <p:nvCxnSpPr>
          <p:cNvPr id="24" name="Straight Arrow Connector 23"/>
          <p:cNvCxnSpPr>
            <a:stCxn id="9" idx="1"/>
            <a:endCxn id="20" idx="4"/>
          </p:cNvCxnSpPr>
          <p:nvPr/>
        </p:nvCxnSpPr>
        <p:spPr>
          <a:xfrm>
            <a:off x="3691856" y="3497171"/>
            <a:ext cx="77434" cy="2303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2"/>
          </p:cNvCxnSpPr>
          <p:nvPr/>
        </p:nvCxnSpPr>
        <p:spPr>
          <a:xfrm flipV="1">
            <a:off x="4421506" y="5070567"/>
            <a:ext cx="416489" cy="1006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6" idx="6"/>
          </p:cNvCxnSpPr>
          <p:nvPr/>
        </p:nvCxnSpPr>
        <p:spPr>
          <a:xfrm flipH="1">
            <a:off x="2677019" y="3184618"/>
            <a:ext cx="675781" cy="6286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Hom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87015" y="1811655"/>
            <a:ext cx="880110" cy="479346"/>
          </a:xfrm>
          <a:prstGeom prst="rect">
            <a:avLst/>
          </a:prstGeom>
          <a:noFill/>
        </p:spPr>
      </p:pic>
      <p:pic>
        <p:nvPicPr>
          <p:cNvPr id="28" name="Picture 27" descr="Massachusetts Institute of Technolog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52525" y="1811655"/>
            <a:ext cx="612934" cy="314326"/>
          </a:xfrm>
          <a:prstGeom prst="rect">
            <a:avLst/>
          </a:prstGeom>
          <a:noFill/>
        </p:spPr>
      </p:pic>
      <p:pic>
        <p:nvPicPr>
          <p:cNvPr id="29" name="Picture 28" descr="https://encrypted-tbn0.google.com/images?q=tbn:ANd9GcQdvx67tCnp2Hzl7yyzb15HBOnu0onkawsVPAaNlwOm3K-ABtBU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26795" y="2000250"/>
            <a:ext cx="754380" cy="754380"/>
          </a:xfrm>
          <a:prstGeom prst="rect">
            <a:avLst/>
          </a:prstGeom>
          <a:noFill/>
        </p:spPr>
      </p:pic>
      <p:sp>
        <p:nvSpPr>
          <p:cNvPr id="30" name="TextBox 97"/>
          <p:cNvSpPr txBox="1"/>
          <p:nvPr/>
        </p:nvSpPr>
        <p:spPr>
          <a:xfrm>
            <a:off x="2849880" y="2377441"/>
            <a:ext cx="1634490" cy="6001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50" dirty="0">
                <a:solidFill>
                  <a:schemeClr val="bg1"/>
                </a:solidFill>
              </a:rPr>
              <a:t>Carnegie Mellon</a:t>
            </a:r>
          </a:p>
        </p:txBody>
      </p:sp>
      <p:sp>
        <p:nvSpPr>
          <p:cNvPr id="31" name="TextBox 98"/>
          <p:cNvSpPr txBox="1"/>
          <p:nvPr/>
        </p:nvSpPr>
        <p:spPr>
          <a:xfrm>
            <a:off x="4107180" y="1874520"/>
            <a:ext cx="4337685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85" b="1" u="sng" dirty="0"/>
              <a:t>(A) ROS Community:</a:t>
            </a:r>
            <a:r>
              <a:rPr lang="en-US" sz="1485" dirty="0"/>
              <a:t>  ROS Distributions, Repositories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181725" y="4074795"/>
            <a:ext cx="2210020" cy="1122602"/>
            <a:chOff x="1219200" y="1219200"/>
            <a:chExt cx="5869202" cy="2981325"/>
          </a:xfrm>
        </p:grpSpPr>
        <p:pic>
          <p:nvPicPr>
            <p:cNvPr id="34" name="Picture 3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19200" y="1828801"/>
              <a:ext cx="5869202" cy="2371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5" name="Picture 3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253938" y="1219200"/>
              <a:ext cx="18288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3" name="Picture 32" descr="C:\Documents and Settings\Michael Fleder\Local Settings\Temporary Internet Files\Content.IE5\FLRCKJGB\MC900442094[1]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81175" y="1937385"/>
            <a:ext cx="987505" cy="608086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5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Tools-based software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Tools for:</a:t>
            </a:r>
          </a:p>
          <a:p>
            <a:r>
              <a:rPr lang="en-US" dirty="0" smtClean="0"/>
              <a:t>Building ROS nodes</a:t>
            </a:r>
          </a:p>
          <a:p>
            <a:r>
              <a:rPr lang="en-US" dirty="0" smtClean="0"/>
              <a:t>Running ROS nodes</a:t>
            </a:r>
          </a:p>
          <a:p>
            <a:r>
              <a:rPr lang="en-US" dirty="0" smtClean="0"/>
              <a:t>Viewing network topology</a:t>
            </a:r>
          </a:p>
          <a:p>
            <a:r>
              <a:rPr lang="en-US" dirty="0" smtClean="0"/>
              <a:t>Monitoring network traffic</a:t>
            </a:r>
          </a:p>
          <a:p>
            <a:pPr marL="0" indent="0">
              <a:buNone/>
            </a:pPr>
            <a:r>
              <a:rPr lang="en-US" dirty="0" smtClean="0"/>
              <a:t>Many cooperating processes, instead of a single monolithic program.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8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language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2563416"/>
            <a:ext cx="3111484" cy="3589854"/>
          </a:xfrm>
        </p:spPr>
        <p:txBody>
          <a:bodyPr/>
          <a:lstStyle/>
          <a:p>
            <a:r>
              <a:rPr lang="en-US" dirty="0" smtClean="0"/>
              <a:t>ROS is implemented natively in each language.</a:t>
            </a:r>
            <a:endParaRPr lang="en-US" dirty="0"/>
          </a:p>
          <a:p>
            <a:r>
              <a:rPr lang="en-US" dirty="0" smtClean="0"/>
              <a:t>Quickly define messages in language-independent format.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129338" y="2787267"/>
            <a:ext cx="3143250" cy="772534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Python</a:t>
            </a:r>
            <a:r>
              <a:rPr lang="en-US" sz="1485" b="1" dirty="0">
                <a:solidFill>
                  <a:schemeClr val="tx1"/>
                </a:solidFill>
              </a:rPr>
              <a:t> Node: </a:t>
            </a:r>
          </a:p>
          <a:p>
            <a:pPr algn="ctr"/>
            <a:r>
              <a:rPr lang="en-US" sz="1485" b="1" dirty="0">
                <a:solidFill>
                  <a:schemeClr val="tx1"/>
                </a:solidFill>
              </a:rPr>
              <a:t>Laser Scanner</a:t>
            </a:r>
          </a:p>
        </p:txBody>
      </p:sp>
      <p:sp>
        <p:nvSpPr>
          <p:cNvPr id="5" name="Oval 4"/>
          <p:cNvSpPr/>
          <p:nvPr/>
        </p:nvSpPr>
        <p:spPr>
          <a:xfrm>
            <a:off x="3866198" y="2626593"/>
            <a:ext cx="1885950" cy="1093882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b="1" dirty="0">
                <a:solidFill>
                  <a:srgbClr val="7030A0"/>
                </a:solidFill>
              </a:rPr>
              <a:t>C++ </a:t>
            </a:r>
            <a:r>
              <a:rPr lang="en-US" sz="1485" b="1" dirty="0">
                <a:solidFill>
                  <a:schemeClr val="tx1"/>
                </a:solidFill>
              </a:rPr>
              <a:t>Node : Map Building</a:t>
            </a:r>
          </a:p>
        </p:txBody>
      </p:sp>
      <p:cxnSp>
        <p:nvCxnSpPr>
          <p:cNvPr id="6" name="Straight Arrow Connector 5"/>
          <p:cNvCxnSpPr>
            <a:stCxn id="4" idx="5"/>
            <a:endCxn id="7" idx="0"/>
          </p:cNvCxnSpPr>
          <p:nvPr/>
        </p:nvCxnSpPr>
        <p:spPr>
          <a:xfrm flipH="1">
            <a:off x="6537961" y="3446666"/>
            <a:ext cx="2274309" cy="73499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03608" y="4181657"/>
            <a:ext cx="1068705" cy="628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dirty="0"/>
              <a:t>Topic: “LaserData”</a:t>
            </a:r>
          </a:p>
        </p:txBody>
      </p:sp>
      <p:cxnSp>
        <p:nvCxnSpPr>
          <p:cNvPr id="8" name="Straight Arrow Connector 7"/>
          <p:cNvCxnSpPr>
            <a:stCxn id="7" idx="0"/>
            <a:endCxn id="5" idx="4"/>
          </p:cNvCxnSpPr>
          <p:nvPr/>
        </p:nvCxnSpPr>
        <p:spPr>
          <a:xfrm flipH="1" flipV="1">
            <a:off x="4809173" y="3720475"/>
            <a:ext cx="1728788" cy="46118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1"/>
          <p:cNvSpPr txBox="1"/>
          <p:nvPr/>
        </p:nvSpPr>
        <p:spPr>
          <a:xfrm rot="20565889">
            <a:off x="7153834" y="3792199"/>
            <a:ext cx="1194435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85" dirty="0"/>
              <a:t>Publication</a:t>
            </a:r>
          </a:p>
        </p:txBody>
      </p:sp>
      <p:sp>
        <p:nvSpPr>
          <p:cNvPr id="10" name="TextBox 22"/>
          <p:cNvSpPr txBox="1"/>
          <p:nvPr/>
        </p:nvSpPr>
        <p:spPr>
          <a:xfrm rot="1213588">
            <a:off x="5013610" y="3690614"/>
            <a:ext cx="1194435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85" dirty="0"/>
              <a:t>Subscription</a:t>
            </a:r>
          </a:p>
        </p:txBody>
      </p:sp>
      <p:sp>
        <p:nvSpPr>
          <p:cNvPr id="11" name="TextBox 36"/>
          <p:cNvSpPr txBox="1"/>
          <p:nvPr/>
        </p:nvSpPr>
        <p:spPr>
          <a:xfrm>
            <a:off x="864227" y="6348184"/>
            <a:ext cx="2766060" cy="77790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85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Header </a:t>
            </a:r>
            <a:r>
              <a:rPr lang="en-US" sz="1485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header</a:t>
            </a:r>
            <a:endParaRPr lang="en-US" sz="1485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485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Points32[] </a:t>
            </a:r>
            <a:r>
              <a:rPr lang="en-US" sz="1485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pointsXYZ</a:t>
            </a:r>
            <a:endParaRPr lang="en-US" sz="1485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485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int32 </a:t>
            </a:r>
            <a:r>
              <a:rPr lang="en-US" sz="1485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numPoints</a:t>
            </a:r>
            <a:endParaRPr lang="en-US" sz="1485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pic>
        <p:nvPicPr>
          <p:cNvPr id="34" name="Picture 33" descr="C:\Documents and Settings\Michael Fleder\Local Settings\Temporary Internet Files\Content.IE5\K09HQC4E\MC900351732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18209" y="5038738"/>
            <a:ext cx="340141" cy="1159506"/>
          </a:xfrm>
          <a:prstGeom prst="rect">
            <a:avLst/>
          </a:prstGeom>
          <a:noFill/>
        </p:spPr>
      </p:pic>
      <p:pic>
        <p:nvPicPr>
          <p:cNvPr id="35" name="Picture 34" descr="C:\Documents and Settings\Michael Fleder\Local Settings\Temporary Internet Files\Content.IE5\K09HQC4E\MC900441448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5399" y="5117415"/>
            <a:ext cx="387705" cy="1293862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8078154" y="4651058"/>
            <a:ext cx="1794081" cy="32085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85" b="1" dirty="0"/>
              <a:t>File-system level</a:t>
            </a:r>
            <a:endParaRPr lang="en-US" sz="1485" dirty="0"/>
          </a:p>
        </p:txBody>
      </p:sp>
      <p:sp>
        <p:nvSpPr>
          <p:cNvPr id="16" name="Rectangle 15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1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Lightweight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39011"/>
            <a:ext cx="9601200" cy="4943158"/>
          </a:xfrm>
        </p:spPr>
        <p:txBody>
          <a:bodyPr>
            <a:noAutofit/>
          </a:bodyPr>
          <a:lstStyle/>
          <a:p>
            <a:r>
              <a:rPr lang="en-US" sz="2000" dirty="0">
                <a:cs typeface="Times New Roman" pitchFamily="18" charset="0"/>
              </a:rPr>
              <a:t>Encourages standalone libraries with no ROS dependencies:</a:t>
            </a:r>
          </a:p>
          <a:p>
            <a:pPr marL="0" indent="0">
              <a:buNone/>
            </a:pPr>
            <a:r>
              <a:rPr lang="en-US" sz="2000" i="1" dirty="0">
                <a:cs typeface="Times New Roman" pitchFamily="18" charset="0"/>
              </a:rPr>
              <a:t>	Don’t put ROS dependencies in the core of your algorithm!</a:t>
            </a:r>
          </a:p>
          <a:p>
            <a:r>
              <a:rPr lang="en-US" sz="2000" dirty="0" smtClean="0">
                <a:cs typeface="Times New Roman" pitchFamily="18" charset="0"/>
              </a:rPr>
              <a:t>Use </a:t>
            </a:r>
            <a:r>
              <a:rPr lang="en-US" sz="2000" dirty="0">
                <a:cs typeface="Times New Roman" pitchFamily="18" charset="0"/>
              </a:rPr>
              <a:t>ROS only at the </a:t>
            </a:r>
            <a:r>
              <a:rPr lang="en-US" sz="2000" i="1" dirty="0">
                <a:cs typeface="Times New Roman" pitchFamily="18" charset="0"/>
              </a:rPr>
              <a:t>edges</a:t>
            </a:r>
            <a:r>
              <a:rPr lang="en-US" sz="2000" dirty="0">
                <a:cs typeface="Times New Roman" pitchFamily="18" charset="0"/>
              </a:rPr>
              <a:t> of your interconnected software modules: Downstream/Upstream interface</a:t>
            </a:r>
          </a:p>
          <a:p>
            <a:r>
              <a:rPr lang="en-US" sz="2000" dirty="0" smtClean="0">
                <a:cs typeface="Times New Roman" pitchFamily="18" charset="0"/>
              </a:rPr>
              <a:t> </a:t>
            </a:r>
            <a:r>
              <a:rPr lang="en-US" sz="2000" dirty="0">
                <a:cs typeface="Times New Roman" pitchFamily="18" charset="0"/>
              </a:rPr>
              <a:t>ROS re-uses code from a variety of projects:</a:t>
            </a:r>
          </a:p>
          <a:p>
            <a:pPr lvl="1"/>
            <a:endParaRPr lang="en-US" dirty="0">
              <a:cs typeface="Times New Roman" pitchFamily="18" charset="0"/>
            </a:endParaRPr>
          </a:p>
          <a:p>
            <a:pPr lvl="1"/>
            <a:r>
              <a:rPr lang="en-US" dirty="0" err="1">
                <a:cs typeface="Times New Roman" pitchFamily="18" charset="0"/>
              </a:rPr>
              <a:t>OpenCV</a:t>
            </a:r>
            <a:r>
              <a:rPr lang="en-US" dirty="0">
                <a:cs typeface="Times New Roman" pitchFamily="18" charset="0"/>
              </a:rPr>
              <a:t> : Computer Vision Library</a:t>
            </a:r>
          </a:p>
          <a:p>
            <a:pPr lvl="1"/>
            <a:endParaRPr lang="en-US" dirty="0">
              <a:cs typeface="Times New Roman" pitchFamily="18" charset="0"/>
            </a:endParaRPr>
          </a:p>
          <a:p>
            <a:pPr lvl="1"/>
            <a:r>
              <a:rPr lang="en-US" dirty="0">
                <a:cs typeface="Times New Roman" pitchFamily="18" charset="0"/>
              </a:rPr>
              <a:t> Point Cloud Library (PCL) : 3D Data Processing </a:t>
            </a:r>
          </a:p>
          <a:p>
            <a:pPr lvl="1"/>
            <a:endParaRPr lang="en-US" dirty="0">
              <a:cs typeface="Times New Roman" pitchFamily="18" charset="0"/>
            </a:endParaRPr>
          </a:p>
          <a:p>
            <a:pPr lvl="1"/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OpenRAVE</a:t>
            </a:r>
            <a:r>
              <a:rPr lang="en-US" dirty="0">
                <a:cs typeface="Times New Roman" pitchFamily="18" charset="0"/>
              </a:rPr>
              <a:t> : Motion Planning</a:t>
            </a:r>
          </a:p>
          <a:p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6524099" y="5129337"/>
            <a:ext cx="2571756" cy="1151412"/>
            <a:chOff x="9838399" y="4666507"/>
            <a:chExt cx="3117280" cy="1395651"/>
          </a:xfrm>
        </p:grpSpPr>
        <p:pic>
          <p:nvPicPr>
            <p:cNvPr id="14" name="Picture 13" descr="Hom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346079" y="4666507"/>
              <a:ext cx="470096" cy="854450"/>
            </a:xfrm>
            <a:prstGeom prst="rect">
              <a:avLst/>
            </a:prstGeom>
            <a:noFill/>
          </p:spPr>
        </p:pic>
        <p:pic>
          <p:nvPicPr>
            <p:cNvPr id="15" name="Picture 14" descr="https://encrypted-tbn0.google.com/images?q=tbn:ANd9GcQdvx67tCnp2Hzl7yyzb15HBOnu0onkawsVPAaNlwOm3K-ABtBU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838399" y="4697866"/>
              <a:ext cx="1268219" cy="1344706"/>
            </a:xfrm>
            <a:prstGeom prst="rect">
              <a:avLst/>
            </a:prstGeom>
            <a:noFill/>
          </p:spPr>
        </p:pic>
        <p:sp>
          <p:nvSpPr>
            <p:cNvPr id="16" name="TextBox 59"/>
            <p:cNvSpPr txBox="1"/>
            <p:nvPr/>
          </p:nvSpPr>
          <p:spPr>
            <a:xfrm>
              <a:off x="12082643" y="5580907"/>
              <a:ext cx="873036" cy="48125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90" dirty="0">
                  <a:solidFill>
                    <a:schemeClr val="bg1"/>
                  </a:solidFill>
                </a:rPr>
                <a:t>Carnegie Mellon</a:t>
              </a:r>
            </a:p>
          </p:txBody>
        </p:sp>
      </p:grpSp>
      <p:pic>
        <p:nvPicPr>
          <p:cNvPr id="25" name="Picture 24" descr="C:\Documents and Settings\Michael Fleder\Local Settings\Temporary Internet Files\Content.IE5\FLRCKJGB\MC900442094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90122" y="5436506"/>
            <a:ext cx="583070" cy="397754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7155667" y="4739189"/>
            <a:ext cx="1739579" cy="32085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85" b="1" dirty="0"/>
              <a:t>ROS Community</a:t>
            </a:r>
            <a:endParaRPr lang="en-US" sz="1485" dirty="0"/>
          </a:p>
        </p:txBody>
      </p:sp>
      <p:sp>
        <p:nvSpPr>
          <p:cNvPr id="10" name="Rectangle 9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685800" y="914400"/>
            <a:ext cx="6741695" cy="9246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Objectives of Workshop</a:t>
            </a:r>
            <a:endParaRPr lang="en-US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386861" y="1839010"/>
            <a:ext cx="6741695" cy="494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2763" indent="-223838" algn="l" defTabSz="100584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Tahoma" panose="020B060403050404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188" indent="-225425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1363" indent="-1160463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63" indent="-1033463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Task: </a:t>
            </a:r>
            <a:r>
              <a:rPr lang="en-US" sz="2800" dirty="0" smtClean="0"/>
              <a:t>Make AR Drone track a detected tag</a:t>
            </a:r>
          </a:p>
          <a:p>
            <a:r>
              <a:rPr lang="en-US" sz="2800" b="1" dirty="0" smtClean="0"/>
              <a:t>Getting Started:</a:t>
            </a:r>
          </a:p>
          <a:p>
            <a:pPr lvl="1"/>
            <a:r>
              <a:rPr lang="en-US" sz="2400" dirty="0" smtClean="0"/>
              <a:t>Download and Install Preconfigured Virtual Machine</a:t>
            </a:r>
          </a:p>
          <a:p>
            <a:pPr lvl="1"/>
            <a:r>
              <a:rPr lang="en-US" sz="2400" dirty="0" smtClean="0"/>
              <a:t>Fly </a:t>
            </a:r>
            <a:r>
              <a:rPr lang="en-US" sz="2400" dirty="0" err="1" smtClean="0"/>
              <a:t>AR.Drone</a:t>
            </a:r>
            <a:r>
              <a:rPr lang="en-US" sz="2400" dirty="0" smtClean="0"/>
              <a:t> Using Keyboard Controller on the Virtual Machine</a:t>
            </a:r>
          </a:p>
          <a:p>
            <a:r>
              <a:rPr lang="en-US" sz="2800" b="1" dirty="0" smtClean="0"/>
              <a:t>Goals: </a:t>
            </a:r>
          </a:p>
          <a:p>
            <a:pPr lvl="1"/>
            <a:r>
              <a:rPr lang="en-US" sz="2400" dirty="0" smtClean="0"/>
              <a:t>Brief Overview of ROS and its Capabilities</a:t>
            </a:r>
          </a:p>
          <a:p>
            <a:pPr lvl="1"/>
            <a:r>
              <a:rPr lang="en-US" sz="2400" dirty="0" smtClean="0"/>
              <a:t>Demonstrate Capabilities of hacking code found on the Virtual Machine </a:t>
            </a:r>
          </a:p>
          <a:p>
            <a:endParaRPr lang="en-US" sz="2800" dirty="0"/>
          </a:p>
        </p:txBody>
      </p:sp>
      <p:pic>
        <p:nvPicPr>
          <p:cNvPr id="1028" name="Picture 4" descr="https://www.parrot.com/fr/sites/default/files/styles/product_teaser_display/public/ps/3029-large-parrot-3029jpg.jpg?itok=MpXbCuW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527" y="1839010"/>
            <a:ext cx="2757873" cy="17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638" y="4082466"/>
            <a:ext cx="10096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5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to Peer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3299461"/>
            <a:ext cx="8675370" cy="285380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Helvetica"/>
              </a:rPr>
              <a:t>No Central Server through which all messages are routed</a:t>
            </a:r>
            <a:r>
              <a:rPr lang="en-US" dirty="0" smtClean="0">
                <a:latin typeface="Helvetica"/>
              </a:rPr>
              <a:t>.</a:t>
            </a:r>
            <a:endParaRPr lang="en-US" dirty="0">
              <a:latin typeface="Helvetica"/>
            </a:endParaRPr>
          </a:p>
          <a:p>
            <a:r>
              <a:rPr lang="en-US" dirty="0" smtClean="0">
                <a:latin typeface="Helvetica"/>
              </a:rPr>
              <a:t>“</a:t>
            </a:r>
            <a:r>
              <a:rPr lang="en-US" dirty="0">
                <a:latin typeface="Helvetica"/>
              </a:rPr>
              <a:t>Master” service run on 1 machine for name registration + </a:t>
            </a:r>
            <a:r>
              <a:rPr lang="en-US" dirty="0" smtClean="0">
                <a:latin typeface="Helvetica"/>
              </a:rPr>
              <a:t>lookup</a:t>
            </a:r>
            <a:endParaRPr lang="en-US" dirty="0">
              <a:latin typeface="Helvetica"/>
            </a:endParaRPr>
          </a:p>
          <a:p>
            <a:r>
              <a:rPr lang="en-US" dirty="0" smtClean="0">
                <a:latin typeface="Helvetica"/>
              </a:rPr>
              <a:t>Messaging </a:t>
            </a:r>
            <a:r>
              <a:rPr lang="en-US" dirty="0">
                <a:latin typeface="Helvetica"/>
              </a:rPr>
              <a:t>Types:</a:t>
            </a:r>
          </a:p>
          <a:p>
            <a:pPr lvl="1"/>
            <a:r>
              <a:rPr lang="en-US" dirty="0">
                <a:latin typeface="Helvetica"/>
              </a:rPr>
              <a:t>Topics : </a:t>
            </a:r>
            <a:r>
              <a:rPr lang="en-US" i="1" dirty="0">
                <a:latin typeface="Helvetica"/>
              </a:rPr>
              <a:t>Asynchronous</a:t>
            </a:r>
            <a:r>
              <a:rPr lang="en-US" dirty="0">
                <a:latin typeface="Helvetica"/>
              </a:rPr>
              <a:t> data streaming</a:t>
            </a:r>
          </a:p>
          <a:p>
            <a:pPr lvl="1"/>
            <a:r>
              <a:rPr lang="en-US" dirty="0" smtClean="0">
                <a:latin typeface="Helvetica"/>
              </a:rPr>
              <a:t>Parameter Server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066629" y="1358503"/>
            <a:ext cx="3300256" cy="1676400"/>
            <a:chOff x="1219200" y="1219200"/>
            <a:chExt cx="5869202" cy="298132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828801"/>
              <a:ext cx="5869202" cy="2371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53938" y="1219200"/>
              <a:ext cx="18288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5" name="Oval 14"/>
          <p:cNvSpPr/>
          <p:nvPr/>
        </p:nvSpPr>
        <p:spPr>
          <a:xfrm>
            <a:off x="8167037" y="5541586"/>
            <a:ext cx="367061" cy="37977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55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858552" y="5541586"/>
            <a:ext cx="367061" cy="37977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55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637973" y="6188725"/>
            <a:ext cx="367061" cy="37977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55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5" idx="4"/>
          </p:cNvCxnSpPr>
          <p:nvPr/>
        </p:nvCxnSpPr>
        <p:spPr>
          <a:xfrm>
            <a:off x="8350568" y="5921361"/>
            <a:ext cx="322193" cy="28716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5" idx="6"/>
          </p:cNvCxnSpPr>
          <p:nvPr/>
        </p:nvCxnSpPr>
        <p:spPr>
          <a:xfrm flipH="1">
            <a:off x="8534098" y="5731474"/>
            <a:ext cx="32445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951957" y="5105901"/>
            <a:ext cx="2056973" cy="32085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85" b="1" dirty="0"/>
              <a:t>Computation Graph</a:t>
            </a:r>
            <a:endParaRPr lang="en-US" sz="1485" dirty="0"/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8893196" y="5960307"/>
            <a:ext cx="275852" cy="22057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8817612" y="5948696"/>
            <a:ext cx="133155" cy="25489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to Peer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2" y="2327799"/>
            <a:ext cx="8675370" cy="2853809"/>
          </a:xfrm>
        </p:spPr>
        <p:txBody>
          <a:bodyPr>
            <a:noAutofit/>
          </a:bodyPr>
          <a:lstStyle/>
          <a:p>
            <a:r>
              <a:rPr lang="en-US" sz="1600" i="1" u="sng" dirty="0"/>
              <a:t>Master:</a:t>
            </a:r>
            <a:r>
              <a:rPr lang="en-US" sz="1600" dirty="0"/>
              <a:t>  Lookup information, think </a:t>
            </a:r>
            <a:r>
              <a:rPr lang="en-US" sz="1600" dirty="0" smtClean="0"/>
              <a:t>DNS</a:t>
            </a:r>
            <a:endParaRPr lang="en-US" sz="1600" dirty="0"/>
          </a:p>
          <a:p>
            <a:pPr marL="0" indent="0">
              <a:buNone/>
            </a:pPr>
            <a:r>
              <a:rPr lang="en-US" sz="1600" i="1" dirty="0"/>
              <a:t>	</a:t>
            </a:r>
            <a:r>
              <a:rPr lang="en-US" sz="1600" i="1" dirty="0" err="1"/>
              <a:t>roscore</a:t>
            </a:r>
            <a:r>
              <a:rPr lang="en-US" sz="1600" i="1" dirty="0"/>
              <a:t> </a:t>
            </a:r>
            <a:r>
              <a:rPr lang="en-US" sz="1600" dirty="0"/>
              <a:t>command </a:t>
            </a:r>
            <a:r>
              <a:rPr lang="en-US" sz="1600" dirty="0">
                <a:sym typeface="Wingdings" pitchFamily="2" charset="2"/>
              </a:rPr>
              <a:t> starts master, parameter server, logging</a:t>
            </a:r>
            <a:endParaRPr lang="en-US" sz="1600" dirty="0"/>
          </a:p>
          <a:p>
            <a:r>
              <a:rPr lang="en-US" sz="1600" u="sng" dirty="0"/>
              <a:t>Publish:</a:t>
            </a:r>
            <a:r>
              <a:rPr lang="en-US" sz="1600" dirty="0"/>
              <a:t> Will not block until receipt, messages get queued</a:t>
            </a:r>
            <a:r>
              <a:rPr lang="en-US" sz="1600" dirty="0" smtClean="0"/>
              <a:t>.</a:t>
            </a:r>
            <a:endParaRPr lang="en-US" sz="1600" u="sng" dirty="0"/>
          </a:p>
          <a:p>
            <a:r>
              <a:rPr lang="en-US" sz="1600" u="sng" dirty="0"/>
              <a:t>Delivery Guarantees:</a:t>
            </a:r>
            <a:r>
              <a:rPr lang="en-US" sz="1600" b="1" dirty="0"/>
              <a:t> </a:t>
            </a:r>
            <a:r>
              <a:rPr lang="en-US" sz="1600" dirty="0"/>
              <a:t> Specify a queue size for publishers: If publishing too quickly, will buffer a maximum of X messages before throwing away old </a:t>
            </a:r>
            <a:r>
              <a:rPr lang="en-US" sz="1600" dirty="0" smtClean="0"/>
              <a:t>ones</a:t>
            </a:r>
            <a:endParaRPr lang="en-US" sz="1600" u="sng" dirty="0"/>
          </a:p>
          <a:p>
            <a:r>
              <a:rPr lang="en-US" sz="1600" u="sng" dirty="0"/>
              <a:t>Transport Mechanism:</a:t>
            </a:r>
            <a:r>
              <a:rPr lang="en-US" sz="1600" dirty="0"/>
              <a:t> TCPROS, uses </a:t>
            </a:r>
            <a:r>
              <a:rPr lang="en-US" sz="1600" dirty="0" smtClean="0"/>
              <a:t>TCP/IP</a:t>
            </a:r>
            <a:endParaRPr lang="en-US" sz="1600" u="sng" dirty="0"/>
          </a:p>
          <a:p>
            <a:r>
              <a:rPr lang="en-US" sz="1600" u="sng" dirty="0"/>
              <a:t>Bandwidth:</a:t>
            </a:r>
            <a:r>
              <a:rPr lang="en-US" sz="1600" dirty="0"/>
              <a:t> Consider where your data’s going, and how   </a:t>
            </a:r>
            <a:endParaRPr lang="en-US" sz="1600" u="sng" dirty="0"/>
          </a:p>
          <a:p>
            <a:endParaRPr lang="en-US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6066629" y="1358503"/>
            <a:ext cx="3300256" cy="1676400"/>
            <a:chOff x="1219200" y="1219200"/>
            <a:chExt cx="5869202" cy="298132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828801"/>
              <a:ext cx="5869202" cy="2371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53938" y="1219200"/>
              <a:ext cx="18288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5" name="Rectangle 14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&amp; Open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</a:rPr>
              <a:t> BSD License : Can develop commercial applications </a:t>
            </a:r>
            <a:endParaRPr lang="en-US" i="1" u="sng" dirty="0">
              <a:latin typeface="Helvetica"/>
            </a:endParaRPr>
          </a:p>
          <a:p>
            <a:r>
              <a:rPr lang="en-US" i="1" dirty="0">
                <a:latin typeface="Helvetica"/>
              </a:rPr>
              <a:t> </a:t>
            </a:r>
            <a:r>
              <a:rPr lang="en-US" dirty="0">
                <a:latin typeface="Helvetica"/>
              </a:rPr>
              <a:t>Drivers (Kinect and others</a:t>
            </a:r>
            <a:r>
              <a:rPr lang="en-US" dirty="0" smtClean="0">
                <a:latin typeface="Helvetica"/>
              </a:rPr>
              <a:t>)</a:t>
            </a:r>
            <a:endParaRPr lang="en-US" dirty="0">
              <a:latin typeface="Helvetica"/>
            </a:endParaRPr>
          </a:p>
          <a:p>
            <a:r>
              <a:rPr lang="en-US" dirty="0">
                <a:latin typeface="Helvetica"/>
              </a:rPr>
              <a:t> Perception,  Planning,  Control </a:t>
            </a:r>
            <a:r>
              <a:rPr lang="en-US" dirty="0" smtClean="0">
                <a:latin typeface="Helvetica"/>
              </a:rPr>
              <a:t>libraries</a:t>
            </a:r>
            <a:endParaRPr lang="en-US" dirty="0">
              <a:latin typeface="Helvetica"/>
            </a:endParaRPr>
          </a:p>
          <a:p>
            <a:r>
              <a:rPr lang="en-US" dirty="0">
                <a:latin typeface="Helvetica"/>
              </a:rPr>
              <a:t> MIT ROS Packages : Kinect Demos, </a:t>
            </a:r>
            <a:r>
              <a:rPr lang="en-US" dirty="0" err="1" smtClean="0">
                <a:latin typeface="Helvetica"/>
              </a:rPr>
              <a:t>etc</a:t>
            </a:r>
            <a:endParaRPr lang="en-US" dirty="0">
              <a:latin typeface="Helvetica"/>
            </a:endParaRPr>
          </a:p>
          <a:p>
            <a:r>
              <a:rPr lang="en-US" dirty="0">
                <a:latin typeface="Helvetica"/>
              </a:rPr>
              <a:t> Interfaces to other libraries: </a:t>
            </a:r>
            <a:r>
              <a:rPr lang="en-US" dirty="0" err="1">
                <a:latin typeface="Helvetica"/>
              </a:rPr>
              <a:t>OpenCV</a:t>
            </a:r>
            <a:r>
              <a:rPr lang="en-US" dirty="0">
                <a:latin typeface="Helvetica"/>
              </a:rPr>
              <a:t>, </a:t>
            </a:r>
            <a:r>
              <a:rPr lang="en-US" dirty="0" err="1">
                <a:latin typeface="Helvetica"/>
              </a:rPr>
              <a:t>etc</a:t>
            </a:r>
            <a:endParaRPr lang="en-US" dirty="0">
              <a:latin typeface="Helvetica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0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50224"/>
            <a:ext cx="8675370" cy="903055"/>
          </a:xfrm>
        </p:spPr>
        <p:txBody>
          <a:bodyPr/>
          <a:lstStyle/>
          <a:p>
            <a:r>
              <a:rPr lang="en-US" dirty="0" smtClean="0"/>
              <a:t>ROS Debugging</a:t>
            </a:r>
            <a:endParaRPr lang="en-US" dirty="0"/>
          </a:p>
        </p:txBody>
      </p:sp>
      <p:sp>
        <p:nvSpPr>
          <p:cNvPr id="39" name="Slide Number Placeholder 8"/>
          <p:cNvSpPr>
            <a:spLocks noGrp="1"/>
          </p:cNvSpPr>
          <p:nvPr/>
        </p:nvSpPr>
        <p:spPr>
          <a:xfrm>
            <a:off x="6349365" y="6305685"/>
            <a:ext cx="1760220" cy="301228"/>
          </a:xfrm>
          <a:prstGeom prst="rect">
            <a:avLst/>
          </a:prstGeom>
        </p:spPr>
        <p:txBody>
          <a:bodyPr vert="horz" lIns="75438" tIns="37719" rIns="75438" bIns="37719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0A22B9-8619-41BC-BC11-030BD03DC9FA}" type="slidenum">
              <a:rPr lang="en-US" sz="990"/>
              <a:pPr/>
              <a:t>23</a:t>
            </a:fld>
            <a:endParaRPr lang="en-US" sz="990"/>
          </a:p>
        </p:txBody>
      </p:sp>
      <p:sp>
        <p:nvSpPr>
          <p:cNvPr id="40" name="TextBox 7"/>
          <p:cNvSpPr txBox="1"/>
          <p:nvPr/>
        </p:nvSpPr>
        <p:spPr>
          <a:xfrm>
            <a:off x="942975" y="1690346"/>
            <a:ext cx="7543800" cy="154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endParaRPr lang="en-US" sz="1568" dirty="0">
              <a:latin typeface="Helvetica"/>
            </a:endParaRPr>
          </a:p>
          <a:p>
            <a:pPr>
              <a:buFont typeface="Arial" pitchFamily="34" charset="0"/>
              <a:buChar char="•"/>
            </a:pPr>
            <a:r>
              <a:rPr lang="en-US" sz="1568" dirty="0">
                <a:latin typeface="Helvetica"/>
              </a:rPr>
              <a:t> Shutdown “Object” node </a:t>
            </a:r>
            <a:r>
              <a:rPr lang="en-US" sz="1568" dirty="0">
                <a:latin typeface="Helvetica"/>
                <a:sym typeface="Wingdings" pitchFamily="2" charset="2"/>
              </a:rPr>
              <a:t></a:t>
            </a:r>
            <a:r>
              <a:rPr lang="en-US" sz="1568" dirty="0">
                <a:latin typeface="Helvetica"/>
              </a:rPr>
              <a:t> re-compile </a:t>
            </a:r>
            <a:r>
              <a:rPr lang="en-US" sz="1568" dirty="0">
                <a:latin typeface="Helvetica"/>
                <a:sym typeface="Wingdings" pitchFamily="2" charset="2"/>
              </a:rPr>
              <a:t> </a:t>
            </a:r>
            <a:r>
              <a:rPr lang="en-US" sz="1568" dirty="0">
                <a:latin typeface="Helvetica"/>
              </a:rPr>
              <a:t>restart : won’t disturb system</a:t>
            </a:r>
          </a:p>
          <a:p>
            <a:endParaRPr lang="en-US" sz="1568" dirty="0">
              <a:latin typeface="Helvetica"/>
            </a:endParaRPr>
          </a:p>
          <a:p>
            <a:pPr>
              <a:buFont typeface="Arial" pitchFamily="34" charset="0"/>
              <a:buChar char="•"/>
            </a:pPr>
            <a:endParaRPr lang="en-US" sz="1568" dirty="0">
              <a:latin typeface="Helvetica"/>
            </a:endParaRPr>
          </a:p>
          <a:p>
            <a:pPr>
              <a:buFont typeface="Arial" pitchFamily="34" charset="0"/>
              <a:buChar char="•"/>
            </a:pPr>
            <a:r>
              <a:rPr lang="en-US" sz="1568" dirty="0">
                <a:latin typeface="Helvetica"/>
              </a:rPr>
              <a:t> Logging </a:t>
            </a:r>
            <a:r>
              <a:rPr lang="en-US" sz="1568" dirty="0">
                <a:latin typeface="Helvetica"/>
                <a:hlinkClick r:id="rId3"/>
              </a:rPr>
              <a:t>(VIDEO)</a:t>
            </a:r>
            <a:endParaRPr lang="en-US" sz="1568" dirty="0">
              <a:latin typeface="Helvetica"/>
            </a:endParaRPr>
          </a:p>
          <a:p>
            <a:endParaRPr lang="en-US" sz="1568" dirty="0">
              <a:latin typeface="Helvetica"/>
            </a:endParaRPr>
          </a:p>
        </p:txBody>
      </p:sp>
      <p:pic>
        <p:nvPicPr>
          <p:cNvPr id="41" name="Picture 40" descr="https://lh3.googleusercontent.com/public/GkihAMPY42-w_kwLyispzGMZ64oFR0MupvSXG3gS2IawpWFu0uXglB1iRr-dQvrpk_e-_l058mA4KB6c8SQ7ajLkxl9VdS_9od6aQOU_Fs3PMOsAOnw_NeJYrOAJtaehYPN9Rrhi6VSlCXa7WvciGhHSj9j3YyFXvfVIZoIQ1yvLnz6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5950" y="3210696"/>
            <a:ext cx="628650" cy="628650"/>
          </a:xfrm>
          <a:prstGeom prst="rect">
            <a:avLst/>
          </a:prstGeom>
          <a:noFill/>
        </p:spPr>
      </p:pic>
      <p:sp>
        <p:nvSpPr>
          <p:cNvPr id="42" name="Oval 41"/>
          <p:cNvSpPr/>
          <p:nvPr/>
        </p:nvSpPr>
        <p:spPr>
          <a:xfrm>
            <a:off x="1194435" y="3415851"/>
            <a:ext cx="2011680" cy="772534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Kinect Driver</a:t>
            </a:r>
            <a:endParaRPr lang="en-US" sz="1485" b="1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6170" y="2381860"/>
            <a:ext cx="2205110" cy="138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Oval 43"/>
          <p:cNvSpPr/>
          <p:nvPr/>
        </p:nvSpPr>
        <p:spPr>
          <a:xfrm>
            <a:off x="3709035" y="3690665"/>
            <a:ext cx="2011680" cy="772534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Object Recognition</a:t>
            </a:r>
            <a:endParaRPr lang="en-US" sz="1485" b="1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stCxn id="42" idx="6"/>
            <a:endCxn id="44" idx="2"/>
          </p:cNvCxnSpPr>
          <p:nvPr/>
        </p:nvCxnSpPr>
        <p:spPr>
          <a:xfrm>
            <a:off x="3206115" y="3802118"/>
            <a:ext cx="502920" cy="27481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160770" y="3599878"/>
            <a:ext cx="2326005" cy="451186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Laser Scanner</a:t>
            </a:r>
            <a:endParaRPr lang="en-US" sz="1485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46" idx="2"/>
            <a:endCxn id="44" idx="6"/>
          </p:cNvCxnSpPr>
          <p:nvPr/>
        </p:nvCxnSpPr>
        <p:spPr>
          <a:xfrm flipH="1">
            <a:off x="5720715" y="3825471"/>
            <a:ext cx="440055" cy="251461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206115" y="4582365"/>
            <a:ext cx="2011680" cy="451186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Logger</a:t>
            </a:r>
            <a:endParaRPr lang="en-US" sz="1485" b="1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stCxn id="42" idx="5"/>
            <a:endCxn id="48" idx="1"/>
          </p:cNvCxnSpPr>
          <p:nvPr/>
        </p:nvCxnSpPr>
        <p:spPr>
          <a:xfrm>
            <a:off x="2911511" y="4075250"/>
            <a:ext cx="589208" cy="57319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" idx="3"/>
            <a:endCxn id="48" idx="6"/>
          </p:cNvCxnSpPr>
          <p:nvPr/>
        </p:nvCxnSpPr>
        <p:spPr>
          <a:xfrm flipH="1">
            <a:off x="5217795" y="3984989"/>
            <a:ext cx="1283611" cy="82296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42975" y="5085055"/>
            <a:ext cx="7543800" cy="1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9310" y="5210785"/>
            <a:ext cx="2205110" cy="138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Oval 52"/>
          <p:cNvSpPr/>
          <p:nvPr/>
        </p:nvSpPr>
        <p:spPr>
          <a:xfrm>
            <a:off x="3960495" y="5855997"/>
            <a:ext cx="2011680" cy="772534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Object Recognition</a:t>
            </a:r>
            <a:endParaRPr lang="en-US" sz="1485" b="1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131570" y="5855997"/>
            <a:ext cx="2011680" cy="772534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Logger Playback</a:t>
            </a:r>
            <a:endParaRPr lang="en-US" sz="1485" b="1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54" idx="6"/>
            <a:endCxn id="53" idx="2"/>
          </p:cNvCxnSpPr>
          <p:nvPr/>
        </p:nvCxnSpPr>
        <p:spPr>
          <a:xfrm>
            <a:off x="3143250" y="6242264"/>
            <a:ext cx="817245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44"/>
          <p:cNvSpPr txBox="1"/>
          <p:nvPr/>
        </p:nvSpPr>
        <p:spPr>
          <a:xfrm>
            <a:off x="1037273" y="5340674"/>
            <a:ext cx="2326005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1485" dirty="0">
                <a:latin typeface="Helvetica"/>
              </a:rPr>
              <a:t> Playback </a:t>
            </a:r>
            <a:r>
              <a:rPr lang="en-US" sz="1485" dirty="0">
                <a:latin typeface="Helvetica"/>
                <a:hlinkClick r:id="rId6"/>
              </a:rPr>
              <a:t>(VIDEO)</a:t>
            </a:r>
            <a:endParaRPr lang="en-US" sz="1485" dirty="0">
              <a:latin typeface="Helvetic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70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ROS Debugging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056" y="1839011"/>
            <a:ext cx="9138285" cy="2160984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rostopic</a:t>
            </a:r>
            <a:r>
              <a:rPr lang="en-US" sz="7200" i="1" dirty="0">
                <a:cs typeface="Helvetica" pitchFamily="34" charset="0"/>
              </a:rPr>
              <a:t>: 	</a:t>
            </a:r>
            <a:r>
              <a:rPr lang="en-US" sz="7200" dirty="0">
                <a:cs typeface="Helvetica" pitchFamily="34" charset="0"/>
              </a:rPr>
              <a:t>Display debug information about ROS topics: publishers, 		subscribers, publishing rate, and message content</a:t>
            </a:r>
            <a:r>
              <a:rPr lang="en-US" sz="7200" dirty="0" smtClean="0">
                <a:cs typeface="Helvetica" pitchFamily="34" charset="0"/>
              </a:rPr>
              <a:t>.</a:t>
            </a:r>
            <a:endParaRPr lang="en-US" sz="7200" i="1" dirty="0">
              <a:cs typeface="Helvetica" pitchFamily="34" charset="0"/>
            </a:endParaRPr>
          </a:p>
          <a:p>
            <a:pPr marL="0" indent="0">
              <a:buNone/>
            </a:pPr>
            <a:r>
              <a:rPr lang="en-US" sz="7200" i="1" dirty="0">
                <a:cs typeface="Helvetica" pitchFamily="34" charset="0"/>
              </a:rPr>
              <a:t>	</a:t>
            </a:r>
            <a:r>
              <a:rPr lang="en-US" sz="7200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rostopic</a:t>
            </a:r>
            <a:r>
              <a:rPr lang="en-US" sz="72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  <a:r>
              <a:rPr lang="en-US" sz="7200" dirty="0" smtClean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echo [topic </a:t>
            </a:r>
            <a:r>
              <a:rPr lang="en-US" sz="72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name] </a:t>
            </a:r>
            <a:r>
              <a:rPr lang="en-US" sz="7200" i="1" dirty="0" smtClean="0">
                <a:cs typeface="Helvetica" pitchFamily="34" charset="0"/>
              </a:rPr>
              <a:t>	</a:t>
            </a:r>
            <a:r>
              <a:rPr lang="en-US" sz="7200" i="1" dirty="0" smtClean="0">
                <a:cs typeface="Helvetica" pitchFamily="34" charset="0"/>
                <a:sym typeface="Wingdings" pitchFamily="2" charset="2"/>
              </a:rPr>
              <a:t> 	prints </a:t>
            </a:r>
            <a:r>
              <a:rPr lang="en-US" sz="7200" i="1" dirty="0">
                <a:cs typeface="Helvetica" pitchFamily="34" charset="0"/>
                <a:sym typeface="Wingdings" pitchFamily="2" charset="2"/>
              </a:rPr>
              <a:t>messages to console</a:t>
            </a:r>
          </a:p>
          <a:p>
            <a:pPr marL="0" indent="0">
              <a:buNone/>
            </a:pPr>
            <a:r>
              <a:rPr lang="en-US" sz="7200" i="1" dirty="0">
                <a:cs typeface="Helvetica" pitchFamily="34" charset="0"/>
                <a:sym typeface="Wingdings" pitchFamily="2" charset="2"/>
              </a:rPr>
              <a:t>	</a:t>
            </a:r>
            <a:r>
              <a:rPr lang="en-US" sz="7200" dirty="0" err="1">
                <a:latin typeface="Simplified Arabic Fixed" panose="02070309020205020404" pitchFamily="49" charset="-78"/>
                <a:cs typeface="Simplified Arabic Fixed" panose="02070309020205020404" pitchFamily="49" charset="-78"/>
                <a:sym typeface="Wingdings" pitchFamily="2" charset="2"/>
              </a:rPr>
              <a:t>rostopic</a:t>
            </a:r>
            <a:r>
              <a:rPr lang="en-US" sz="7200" dirty="0">
                <a:latin typeface="Simplified Arabic Fixed" panose="02070309020205020404" pitchFamily="49" charset="-78"/>
                <a:cs typeface="Simplified Arabic Fixed" panose="02070309020205020404" pitchFamily="49" charset="-78"/>
                <a:sym typeface="Wingdings" pitchFamily="2" charset="2"/>
              </a:rPr>
              <a:t> list</a:t>
            </a:r>
            <a:r>
              <a:rPr lang="en-US" sz="7200" i="1" dirty="0">
                <a:cs typeface="Helvetica" pitchFamily="34" charset="0"/>
                <a:sym typeface="Wingdings" pitchFamily="2" charset="2"/>
              </a:rPr>
              <a:t>	   </a:t>
            </a:r>
            <a:r>
              <a:rPr lang="en-US" sz="7200" i="1" dirty="0" smtClean="0">
                <a:cs typeface="Helvetica" pitchFamily="34" charset="0"/>
                <a:sym typeface="Wingdings" pitchFamily="2" charset="2"/>
              </a:rPr>
              <a:t>		 	prints </a:t>
            </a:r>
            <a:r>
              <a:rPr lang="en-US" sz="7200" i="1" dirty="0">
                <a:cs typeface="Helvetica" pitchFamily="34" charset="0"/>
                <a:sym typeface="Wingdings" pitchFamily="2" charset="2"/>
              </a:rPr>
              <a:t>active topics</a:t>
            </a:r>
            <a:endParaRPr lang="en-US" sz="7200" i="1" dirty="0">
              <a:cs typeface="Helvetica" pitchFamily="34" charset="0"/>
            </a:endParaRPr>
          </a:p>
          <a:p>
            <a:pPr marL="0" indent="0">
              <a:buNone/>
            </a:pPr>
            <a:r>
              <a:rPr lang="en-US" sz="7200" i="1" dirty="0">
                <a:cs typeface="Helvetica" pitchFamily="34" charset="0"/>
              </a:rPr>
              <a:t>	… (several more commands</a:t>
            </a:r>
            <a:r>
              <a:rPr lang="en-US" sz="7200" i="1" dirty="0" smtClean="0">
                <a:cs typeface="Helvetica" pitchFamily="34" charset="0"/>
              </a:rPr>
              <a:t>)</a:t>
            </a:r>
            <a:endParaRPr lang="en-US" sz="7200" i="1" dirty="0">
              <a:cs typeface="Helvetica" pitchFamily="34" charset="0"/>
            </a:endParaRPr>
          </a:p>
          <a:p>
            <a:r>
              <a:rPr lang="en-US" sz="7200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rxplot</a:t>
            </a:r>
            <a:r>
              <a:rPr lang="en-US" sz="7200" i="1" dirty="0">
                <a:cs typeface="Helvetica" pitchFamily="34" charset="0"/>
              </a:rPr>
              <a:t> : </a:t>
            </a:r>
            <a:r>
              <a:rPr lang="en-US" sz="7200" dirty="0"/>
              <a:t>Plot data from one or more ROS topic fields using </a:t>
            </a:r>
            <a:r>
              <a:rPr lang="en-US" sz="7200" dirty="0" err="1"/>
              <a:t>matplotlib</a:t>
            </a:r>
            <a:r>
              <a:rPr lang="en-US" sz="7200" dirty="0" smtClean="0"/>
              <a:t>.</a:t>
            </a:r>
            <a:endParaRPr lang="en-US" sz="7200" i="1" dirty="0">
              <a:cs typeface="Helvetica" pitchFamily="34" charset="0"/>
            </a:endParaRPr>
          </a:p>
          <a:p>
            <a:pPr marL="0" indent="0">
              <a:buNone/>
            </a:pPr>
            <a:r>
              <a:rPr lang="en-US" sz="7200" i="1" dirty="0">
                <a:cs typeface="Helvetica" pitchFamily="34" charset="0"/>
              </a:rPr>
              <a:t>	</a:t>
            </a:r>
            <a:r>
              <a:rPr lang="en-US" sz="5600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rxplot</a:t>
            </a:r>
            <a:r>
              <a:rPr lang="en-US" sz="56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/turtle1/pose/x,/turtle1/pose/y</a:t>
            </a:r>
            <a:r>
              <a:rPr lang="en-US" sz="7200" dirty="0"/>
              <a:t>  </a:t>
            </a:r>
            <a:r>
              <a:rPr lang="en-US" sz="7200" dirty="0">
                <a:sym typeface="Wingdings" pitchFamily="2" charset="2"/>
              </a:rPr>
              <a:t> </a:t>
            </a:r>
            <a:r>
              <a:rPr lang="en-US" sz="7200" dirty="0"/>
              <a:t>graph data from 2 topics in 1 plot</a:t>
            </a:r>
            <a:endParaRPr lang="en-US" sz="7200" i="1" dirty="0">
              <a:cs typeface="Helvetica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2285" y="6223195"/>
            <a:ext cx="3810241" cy="131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1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ROS Debugging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rxgraph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27" y="2452092"/>
            <a:ext cx="6001995" cy="4631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6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Visualize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Sensor data</a:t>
            </a:r>
          </a:p>
          <a:p>
            <a:r>
              <a:rPr lang="en-US" dirty="0" smtClean="0"/>
              <a:t>Robot joint states</a:t>
            </a:r>
          </a:p>
          <a:p>
            <a:r>
              <a:rPr lang="en-US" dirty="0" smtClean="0"/>
              <a:t>Coordinate frames</a:t>
            </a:r>
          </a:p>
          <a:p>
            <a:r>
              <a:rPr lang="en-US" dirty="0" smtClean="0"/>
              <a:t>Maps being built</a:t>
            </a:r>
          </a:p>
          <a:p>
            <a:r>
              <a:rPr lang="en-US" dirty="0" smtClean="0"/>
              <a:t>Debugging 3D </a:t>
            </a:r>
            <a:r>
              <a:rPr lang="en-US" dirty="0" smtClean="0"/>
              <a:t>markers</a:t>
            </a:r>
            <a:endParaRPr lang="en-US" dirty="0"/>
          </a:p>
          <a:p>
            <a:pPr marL="0" lvl="2" indent="0">
              <a:spcBef>
                <a:spcPts val="825"/>
              </a:spcBef>
              <a:buNone/>
            </a:pPr>
            <a:r>
              <a:rPr lang="en-US" sz="1568" b="1" u="sng" dirty="0">
                <a:latin typeface="Helvetica"/>
                <a:hlinkClick r:id="rId3"/>
              </a:rPr>
              <a:t>VIDEO</a:t>
            </a:r>
            <a:endParaRPr lang="en-US" sz="1568" b="1" u="sng" dirty="0">
              <a:latin typeface="Helvetica"/>
            </a:endParaRPr>
          </a:p>
        </p:txBody>
      </p:sp>
      <p:pic>
        <p:nvPicPr>
          <p:cNvPr id="4" name="Picture 3" descr="http://www.ros.org/wiki/tabletop_collision_map_processing?action=AttachFile&amp;do=get&amp;target=coll_map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477684"/>
            <a:ext cx="4141232" cy="4675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</a:p>
          <a:p>
            <a:endParaRPr lang="en-US" dirty="0"/>
          </a:p>
          <a:p>
            <a:pPr lvl="1"/>
            <a:r>
              <a:rPr lang="en-US" dirty="0" smtClean="0"/>
              <a:t>Point Cloud Library (PCL)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OpenCV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Kinect/</a:t>
            </a:r>
            <a:r>
              <a:rPr lang="en-US" dirty="0" err="1" smtClean="0"/>
              <a:t>OpenNI</a:t>
            </a:r>
            <a:endParaRPr lang="en-US" dirty="0"/>
          </a:p>
        </p:txBody>
      </p:sp>
      <p:pic>
        <p:nvPicPr>
          <p:cNvPr id="4" name="Picture 3" descr="sample_consensus_planes_cylind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1725" y="1521379"/>
            <a:ext cx="2137410" cy="1383974"/>
          </a:xfrm>
          <a:prstGeom prst="rect">
            <a:avLst/>
          </a:prstGeom>
          <a:noFill/>
        </p:spPr>
      </p:pic>
      <p:pic>
        <p:nvPicPr>
          <p:cNvPr id="5" name="Picture 4" descr="NITE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4038" y="4413169"/>
            <a:ext cx="2649422" cy="1837853"/>
          </a:xfrm>
          <a:prstGeom prst="rect">
            <a:avLst/>
          </a:prstGeom>
          <a:noFill/>
        </p:spPr>
      </p:pic>
      <p:pic>
        <p:nvPicPr>
          <p:cNvPr id="6" name="Picture 5" descr="http://opencv.willowgarage.com/wiki/GSOC_OpenCV2011?action=AttachFile&amp;do=get&amp;target=bigg_vfh_intr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7345" y="2778679"/>
            <a:ext cx="1862375" cy="1397642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Example: Launch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roslaunch</a:t>
            </a:r>
            <a:r>
              <a:rPr lang="en-US" dirty="0"/>
              <a:t> </a:t>
            </a:r>
            <a:r>
              <a:rPr lang="en-US" dirty="0" err="1"/>
              <a:t>ardrone_tutorials</a:t>
            </a:r>
            <a:r>
              <a:rPr lang="en-US" dirty="0"/>
              <a:t> </a:t>
            </a:r>
            <a:r>
              <a:rPr lang="en-US" dirty="0" err="1" smtClean="0"/>
              <a:t>keyboard_controller_with_tags.launch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43" y="2973999"/>
            <a:ext cx="9455997" cy="326853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5838" y="3268494"/>
            <a:ext cx="9105089" cy="245137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 w="28575" cap="flat" cmpd="sng" algn="ctr">
            <a:solidFill>
              <a:srgbClr val="002A54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13062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kern="0" cap="none" spc="0" normalizeH="0" baseline="0" noProof="0">
              <a:ln>
                <a:solidFill>
                  <a:srgbClr val="002A54"/>
                </a:solidFill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6655" y="5719864"/>
            <a:ext cx="9105089" cy="39883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 w="28575" cap="flat" cmpd="sng" algn="ctr">
            <a:solidFill>
              <a:srgbClr val="002A54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13062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kern="0" cap="none" spc="0" normalizeH="0" baseline="0" noProof="0">
              <a:ln>
                <a:solidFill>
                  <a:srgbClr val="002A54"/>
                </a:solidFill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56211" y="5380777"/>
            <a:ext cx="528934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ardrone_autonomy</a:t>
            </a:r>
            <a:r>
              <a:rPr lang="en-US" dirty="0" smtClean="0"/>
              <a:t>\</a:t>
            </a:r>
            <a:r>
              <a:rPr lang="en-US" dirty="0" err="1" smtClean="0"/>
              <a:t>src</a:t>
            </a:r>
            <a:r>
              <a:rPr lang="en-US" dirty="0" smtClean="0"/>
              <a:t>\ardrone_driver.cpp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92398" y="6065913"/>
            <a:ext cx="528934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ardrone_tutorials\src\keyboard_controller.py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45096" y="4622757"/>
            <a:ext cx="9105089" cy="872726"/>
          </a:xfrm>
          <a:prstGeom prst="roundRect">
            <a:avLst/>
          </a:prstGeom>
          <a:solidFill>
            <a:srgbClr val="FFFF00">
              <a:alpha val="28000"/>
            </a:srgbClr>
          </a:solidFill>
          <a:ln w="28575" cap="flat" cmpd="sng" algn="ctr">
            <a:solidFill>
              <a:srgbClr val="002A54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13062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kern="0" cap="none" spc="0" normalizeH="0" baseline="0" noProof="0">
              <a:ln>
                <a:solidFill>
                  <a:srgbClr val="002A54"/>
                </a:solidFill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0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2057400"/>
            <a:ext cx="8974605" cy="4305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0454" y="6679876"/>
            <a:ext cx="528934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ardrone_tutorials\src\keyboard_controller.py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4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914400"/>
            <a:ext cx="6741695" cy="9246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Downloading and Installing the Virtual Machine 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2057400"/>
            <a:ext cx="6741695" cy="494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2763" indent="-223838" algn="l" defTabSz="100584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Tahoma" panose="020B060403050404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188" indent="-225425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1363" indent="-1160463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63" indent="-1033463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First: Google “Up and flying with the AR drone and ROS” </a:t>
            </a:r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2"/>
              </a:rPr>
              <a:t>http://robohub.org/up-and-flying-with-the-ar-drone-and-ros-getting-started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tutorials found here are detailed instructions for everything to do with installing and updating the virtual machine. </a:t>
            </a:r>
          </a:p>
          <a:p>
            <a:r>
              <a:rPr lang="en-US" dirty="0" smtClean="0"/>
              <a:t>There is a catch however…</a:t>
            </a:r>
          </a:p>
        </p:txBody>
      </p:sp>
    </p:spTree>
    <p:extLst>
      <p:ext uri="{BB962C8B-B14F-4D97-AF65-F5344CB8AC3E}">
        <p14:creationId xmlns:p14="http://schemas.microsoft.com/office/powerpoint/2010/main" val="216788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95537"/>
            <a:ext cx="9867900" cy="37561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0454" y="6679876"/>
            <a:ext cx="528934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ardrone_tutorials\src\drone_controller.py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6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6741695" cy="92461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6741695" cy="4943158"/>
          </a:xfrm>
        </p:spPr>
        <p:txBody>
          <a:bodyPr/>
          <a:lstStyle/>
          <a:p>
            <a:r>
              <a:rPr lang="en-US" dirty="0" smtClean="0"/>
              <a:t>Making modifications to the keyboard_controller.py file makes for a simple way to implement custom behaviors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Here we show some imports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84" y="3485991"/>
            <a:ext cx="63341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799" y="720969"/>
            <a:ext cx="6741695" cy="92461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1409085"/>
            <a:ext cx="6741695" cy="4943158"/>
          </a:xfrm>
        </p:spPr>
        <p:txBody>
          <a:bodyPr/>
          <a:lstStyle/>
          <a:p>
            <a:r>
              <a:rPr lang="en-US" dirty="0" smtClean="0"/>
              <a:t>Here we see our definitions for specific behaviors.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Here you can see our two behaviors on our chosen keys (feel free to choose your own)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09" y="2529914"/>
            <a:ext cx="6604759" cy="3822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2821" y="1985353"/>
            <a:ext cx="528934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ardrone_tutorials\src\keyboard_controller.py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7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6741695" cy="92461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6741695" cy="4943158"/>
          </a:xfrm>
        </p:spPr>
        <p:txBody>
          <a:bodyPr/>
          <a:lstStyle/>
          <a:p>
            <a:r>
              <a:rPr lang="en-US" dirty="0" smtClean="0"/>
              <a:t>Here we insert the first of our vision processing code.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88347"/>
            <a:ext cx="9255588" cy="371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6741695" cy="92461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6741695" cy="4943158"/>
          </a:xfrm>
        </p:spPr>
        <p:txBody>
          <a:bodyPr/>
          <a:lstStyle/>
          <a:p>
            <a:r>
              <a:rPr lang="en-US" dirty="0" smtClean="0"/>
              <a:t>Now we start to develop behaviors and bounds for that behavior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56" y="2985769"/>
            <a:ext cx="5192036" cy="46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9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6741695" cy="924610"/>
          </a:xfrm>
        </p:spPr>
        <p:txBody>
          <a:bodyPr/>
          <a:lstStyle/>
          <a:p>
            <a:r>
              <a:rPr lang="en-US" dirty="0" smtClean="0"/>
              <a:t>Example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6741695" cy="4943158"/>
          </a:xfrm>
        </p:spPr>
        <p:txBody>
          <a:bodyPr/>
          <a:lstStyle/>
          <a:p>
            <a:r>
              <a:rPr lang="en-US" dirty="0" smtClean="0"/>
              <a:t>Now we use the key depress/release states to exhibit our wanted behavior (this is the depress code)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3" y="3221514"/>
            <a:ext cx="7984228" cy="419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2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6741695" cy="924610"/>
          </a:xfrm>
        </p:spPr>
        <p:txBody>
          <a:bodyPr/>
          <a:lstStyle/>
          <a:p>
            <a:r>
              <a:rPr lang="en-US" dirty="0"/>
              <a:t>Example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6741695" cy="4943158"/>
          </a:xfrm>
        </p:spPr>
        <p:txBody>
          <a:bodyPr/>
          <a:lstStyle/>
          <a:p>
            <a:r>
              <a:rPr lang="en-US" dirty="0" smtClean="0"/>
              <a:t>Now we modify the key release section of code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70" y="2985770"/>
            <a:ext cx="7640322" cy="42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9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6741695" cy="924610"/>
          </a:xfrm>
        </p:spPr>
        <p:txBody>
          <a:bodyPr/>
          <a:lstStyle/>
          <a:p>
            <a:r>
              <a:rPr lang="en-US" dirty="0"/>
              <a:t>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6741695" cy="4943158"/>
          </a:xfrm>
        </p:spPr>
        <p:txBody>
          <a:bodyPr/>
          <a:lstStyle/>
          <a:p>
            <a:r>
              <a:rPr lang="en-US" dirty="0" smtClean="0"/>
              <a:t>Now we can test the behaviors </a:t>
            </a:r>
            <a:r>
              <a:rPr lang="en-US" dirty="0" smtClean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6741695" cy="924610"/>
          </a:xfrm>
        </p:spPr>
        <p:txBody>
          <a:bodyPr/>
          <a:lstStyle/>
          <a:p>
            <a:r>
              <a:rPr lang="en-US" dirty="0"/>
              <a:t>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6741695" cy="4943158"/>
          </a:xfrm>
        </p:spPr>
        <p:txBody>
          <a:bodyPr/>
          <a:lstStyle/>
          <a:p>
            <a:r>
              <a:rPr lang="en-US" dirty="0" smtClean="0"/>
              <a:t>This is the </a:t>
            </a:r>
            <a:r>
              <a:rPr lang="en-US" dirty="0" err="1" smtClean="0"/>
              <a:t>OpenCV</a:t>
            </a:r>
            <a:r>
              <a:rPr lang="en-US" dirty="0" smtClean="0"/>
              <a:t> image processing portion of the code, brushed over this earlier.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65" y="3006811"/>
            <a:ext cx="8760477" cy="39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6741695" cy="924610"/>
          </a:xfrm>
        </p:spPr>
        <p:txBody>
          <a:bodyPr/>
          <a:lstStyle/>
          <a:p>
            <a:r>
              <a:rPr lang="en-US" dirty="0" err="1" smtClean="0"/>
              <a:t>OpenCV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1581150"/>
            <a:ext cx="6741695" cy="4943158"/>
          </a:xfrm>
        </p:spPr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is a great resource for manipulating images. We leave it open to you to decide what you would like to create! </a:t>
            </a:r>
          </a:p>
        </p:txBody>
      </p:sp>
      <p:pic>
        <p:nvPicPr>
          <p:cNvPr id="4098" name="Picture 2" descr="http://www.embedded-vision.com/sites/default/files/articleimages/opencv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2686050"/>
            <a:ext cx="676275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0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914400"/>
            <a:ext cx="6741695" cy="9246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Downloading and Installing the Virtual Machine		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2057400"/>
            <a:ext cx="6741695" cy="494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2763" indent="-223838" algn="l" defTabSz="100584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Tahoma" panose="020B060403050404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188" indent="-225425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1363" indent="-1160463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63" indent="-1033463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tutorial has not been updated in quite some time and the link for the .ova file times out</a:t>
            </a:r>
          </a:p>
          <a:p>
            <a:r>
              <a:rPr lang="en-US" dirty="0" smtClean="0"/>
              <a:t>Google “Mike Hamer </a:t>
            </a:r>
            <a:r>
              <a:rPr lang="en-US" dirty="0" err="1" smtClean="0"/>
              <a:t>github</a:t>
            </a:r>
            <a:r>
              <a:rPr lang="en-US" dirty="0" smtClean="0"/>
              <a:t>” and click the first link</a:t>
            </a:r>
          </a:p>
          <a:p>
            <a:r>
              <a:rPr lang="en-US" dirty="0" smtClean="0"/>
              <a:t>Click the repository “</a:t>
            </a:r>
            <a:r>
              <a:rPr lang="en-US" dirty="0" err="1" smtClean="0"/>
              <a:t>ardrone_tutorials_getting_started</a:t>
            </a:r>
            <a:r>
              <a:rPr lang="en-US" dirty="0" smtClean="0"/>
              <a:t>” </a:t>
            </a:r>
          </a:p>
          <a:p>
            <a:r>
              <a:rPr lang="en-US" dirty="0" smtClean="0"/>
              <a:t>Scroll down and click the hyperlink “virtual machine image”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4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Ideas…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Easy: Proportional-Integral-Derivative (PID) </a:t>
            </a:r>
            <a:r>
              <a:rPr lang="en-US" dirty="0" smtClean="0"/>
              <a:t>controller: Smoother motion</a:t>
            </a:r>
          </a:p>
        </p:txBody>
      </p:sp>
    </p:spTree>
    <p:extLst>
      <p:ext uri="{BB962C8B-B14F-4D97-AF65-F5344CB8AC3E}">
        <p14:creationId xmlns:p14="http://schemas.microsoft.com/office/powerpoint/2010/main" val="317989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Ideas…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Easy: Proportional-Integral-Derivative (PID) </a:t>
            </a:r>
            <a:r>
              <a:rPr lang="en-US" dirty="0" smtClean="0"/>
              <a:t>controller: Smoother motion</a:t>
            </a:r>
          </a:p>
          <a:p>
            <a:r>
              <a:rPr lang="en-US" b="1" dirty="0" smtClean="0"/>
              <a:t>Medium: </a:t>
            </a:r>
            <a:r>
              <a:rPr lang="en-US" b="1" dirty="0" err="1" smtClean="0"/>
              <a:t>OpenCV</a:t>
            </a:r>
            <a:r>
              <a:rPr lang="en-US" b="1" dirty="0" smtClean="0"/>
              <a:t> Person Detection + Following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737" y="3885649"/>
            <a:ext cx="2024063" cy="221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9" y="3709987"/>
            <a:ext cx="7239000" cy="2562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4" y="4355398"/>
            <a:ext cx="7229475" cy="27336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7194" y="7395930"/>
            <a:ext cx="11331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http://www.pyimagesearch.com/2015/11/16/hog-detectmultiscale-parameters-explained/</a:t>
            </a:r>
          </a:p>
        </p:txBody>
      </p:sp>
    </p:spTree>
    <p:extLst>
      <p:ext uri="{BB962C8B-B14F-4D97-AF65-F5344CB8AC3E}">
        <p14:creationId xmlns:p14="http://schemas.microsoft.com/office/powerpoint/2010/main" val="16997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Ideas…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Easy: Proportional-Integral-Derivative (PID) </a:t>
            </a:r>
            <a:r>
              <a:rPr lang="en-US" dirty="0" smtClean="0"/>
              <a:t>controller: Smoother motion</a:t>
            </a:r>
          </a:p>
          <a:p>
            <a:r>
              <a:rPr lang="en-US" b="1" dirty="0" smtClean="0"/>
              <a:t>Medium: </a:t>
            </a:r>
            <a:r>
              <a:rPr lang="en-US" b="1" dirty="0" err="1" smtClean="0"/>
              <a:t>OpenCV</a:t>
            </a:r>
            <a:r>
              <a:rPr lang="en-US" b="1" dirty="0" smtClean="0"/>
              <a:t> Person Detection + Following </a:t>
            </a:r>
          </a:p>
          <a:p>
            <a:r>
              <a:rPr lang="en-US" b="1" dirty="0" smtClean="0"/>
              <a:t>Hard: </a:t>
            </a:r>
          </a:p>
          <a:p>
            <a:pPr lvl="1"/>
            <a:r>
              <a:rPr lang="en-US" b="1" dirty="0" smtClean="0"/>
              <a:t>Your own color histogram (e.g. hand) detector</a:t>
            </a:r>
          </a:p>
          <a:p>
            <a:pPr lvl="1"/>
            <a:r>
              <a:rPr lang="en-US" b="1" dirty="0" smtClean="0"/>
              <a:t>Deep-Learning Based Object Detection &amp; Following</a:t>
            </a:r>
          </a:p>
          <a:p>
            <a:pPr lvl="1"/>
            <a:r>
              <a:rPr lang="en-US" b="1" dirty="0" smtClean="0"/>
              <a:t>Visual </a:t>
            </a:r>
            <a:r>
              <a:rPr lang="en-US" b="1" dirty="0" err="1" smtClean="0"/>
              <a:t>odometry</a:t>
            </a:r>
            <a:r>
              <a:rPr lang="en-US" b="1" dirty="0" smtClean="0"/>
              <a:t>: Re-trace steps after piloting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832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6741695" cy="924610"/>
          </a:xfrm>
        </p:spPr>
        <p:txBody>
          <a:bodyPr/>
          <a:lstStyle/>
          <a:p>
            <a:r>
              <a:rPr lang="en-US" dirty="0" smtClean="0"/>
              <a:t>In Closing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6741695" cy="4943158"/>
          </a:xfrm>
        </p:spPr>
        <p:txBody>
          <a:bodyPr/>
          <a:lstStyle/>
          <a:p>
            <a:r>
              <a:rPr lang="en-US" dirty="0" smtClean="0"/>
              <a:t>Please see me for the download of the python file that we made modifications to. </a:t>
            </a:r>
            <a:endParaRPr lang="en-US" dirty="0"/>
          </a:p>
          <a:p>
            <a:r>
              <a:rPr lang="en-US" dirty="0" smtClean="0"/>
              <a:t>Be careful: Test code gently (low velocities or just debug outputs without action first!) </a:t>
            </a:r>
          </a:p>
          <a:p>
            <a:pPr lvl="1"/>
            <a:r>
              <a:rPr lang="en-US" dirty="0" smtClean="0"/>
              <a:t>Have a safety person watching it </a:t>
            </a:r>
            <a:r>
              <a:rPr lang="en-US" smtClean="0"/>
              <a:t>besides pilot!</a:t>
            </a:r>
            <a:endParaRPr lang="en-US" dirty="0" smtClean="0"/>
          </a:p>
          <a:p>
            <a:r>
              <a:rPr lang="en-US" dirty="0" smtClean="0"/>
              <a:t>Best of luck to all the teams!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Thanks to everyone involved in the AE Hackathon for hosting this fantastic event!! </a:t>
            </a:r>
          </a:p>
        </p:txBody>
      </p:sp>
    </p:spTree>
    <p:extLst>
      <p:ext uri="{BB962C8B-B14F-4D97-AF65-F5344CB8AC3E}">
        <p14:creationId xmlns:p14="http://schemas.microsoft.com/office/powerpoint/2010/main" val="159397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914400"/>
            <a:ext cx="6741695" cy="9246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Downloading and Installing the Virtual Machine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2057400"/>
            <a:ext cx="9196754" cy="494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2763" indent="-223838" algn="l" defTabSz="100584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Tahoma" panose="020B060403050404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188" indent="-225425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1363" indent="-1160463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63" indent="-1033463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download is quite large</a:t>
            </a:r>
          </a:p>
          <a:p>
            <a:r>
              <a:rPr lang="en-US" dirty="0" smtClean="0"/>
              <a:t>In the meantime let’s download </a:t>
            </a:r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Once image file is downloaded refer back to “Up and Starting with AR drone…. Webpage”</a:t>
            </a:r>
          </a:p>
          <a:p>
            <a:r>
              <a:rPr lang="en-US" dirty="0" smtClean="0"/>
              <a:t>Follow the steps and verify command and control of </a:t>
            </a:r>
            <a:r>
              <a:rPr lang="en-US" dirty="0" err="1" smtClean="0"/>
              <a:t>AR.drone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The examples uses the </a:t>
            </a:r>
            <a:r>
              <a:rPr lang="en-US" b="1" dirty="0" smtClean="0"/>
              <a:t>Robot Operating System (ROS)</a:t>
            </a:r>
            <a:r>
              <a:rPr lang="en-US" dirty="0" smtClean="0"/>
              <a:t> framework </a:t>
            </a:r>
          </a:p>
          <a:p>
            <a:pPr lvl="1"/>
            <a:r>
              <a:rPr lang="en-US" dirty="0" smtClean="0"/>
              <a:t>To run: </a:t>
            </a:r>
            <a:r>
              <a:rPr lang="en-US" dirty="0" err="1" smtClean="0"/>
              <a:t>roslaunch</a:t>
            </a:r>
            <a:r>
              <a:rPr lang="en-US" dirty="0" smtClean="0"/>
              <a:t> </a:t>
            </a:r>
            <a:r>
              <a:rPr lang="en-US" dirty="0" err="1"/>
              <a:t>ardrone_tutorials</a:t>
            </a:r>
            <a:r>
              <a:rPr lang="en-US" dirty="0"/>
              <a:t> </a:t>
            </a:r>
            <a:r>
              <a:rPr lang="en-US" dirty="0" err="1"/>
              <a:t>keyboard_controller.launch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97877" y="747735"/>
            <a:ext cx="6741695" cy="9246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ROS Overview	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2031" y="1416979"/>
            <a:ext cx="8792308" cy="494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2763" indent="-223838" algn="l" defTabSz="100584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Tahoma" panose="020B060403050404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188" indent="-225425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1363" indent="-1160463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63" indent="-1033463" algn="l" defTabSz="100584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Large number of robotics groups using </a:t>
            </a:r>
            <a:r>
              <a:rPr lang="en-US" b="1" dirty="0" smtClean="0"/>
              <a:t>Robot Operating System (ROS)</a:t>
            </a:r>
          </a:p>
          <a:p>
            <a:r>
              <a:rPr lang="en-US" dirty="0" smtClean="0"/>
              <a:t>Like an OS, provides basic functionality used commonly in robotics</a:t>
            </a:r>
          </a:p>
          <a:p>
            <a:pPr lvl="1"/>
            <a:r>
              <a:rPr lang="en-US" dirty="0" smtClean="0"/>
              <a:t>Nodes ingest input data, process it, and push out data</a:t>
            </a:r>
          </a:p>
          <a:p>
            <a:pPr lvl="1"/>
            <a:r>
              <a:rPr lang="en-US" dirty="0" smtClean="0"/>
              <a:t>Messaging system (publish/subscribe) mechanism</a:t>
            </a:r>
          </a:p>
          <a:p>
            <a:pPr lvl="1"/>
            <a:r>
              <a:rPr lang="en-US" dirty="0" smtClean="0"/>
              <a:t>Transformations</a:t>
            </a:r>
          </a:p>
          <a:p>
            <a:pPr lvl="1"/>
            <a:r>
              <a:rPr lang="en-US" dirty="0" smtClean="0"/>
              <a:t>Logging and debugging</a:t>
            </a:r>
          </a:p>
          <a:p>
            <a:pPr lvl="1"/>
            <a:r>
              <a:rPr lang="en-US" dirty="0" smtClean="0"/>
              <a:t>Visualization of sensor data/robot</a:t>
            </a:r>
          </a:p>
          <a:p>
            <a:pPr lvl="1"/>
            <a:r>
              <a:rPr lang="en-US" dirty="0" smtClean="0"/>
              <a:t>Simulation</a:t>
            </a:r>
          </a:p>
          <a:p>
            <a:r>
              <a:rPr lang="en-US" dirty="0" smtClean="0"/>
              <a:t>Lots of stacks built on top of this: </a:t>
            </a:r>
            <a:r>
              <a:rPr lang="en-US" b="1" dirty="0" smtClean="0"/>
              <a:t>Mapping, perception, planning, navigation, controls, drivers to hardware</a:t>
            </a:r>
            <a:endParaRPr lang="en-US" dirty="0"/>
          </a:p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0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ROS: Reusable code!</a:t>
            </a:r>
            <a:endParaRPr lang="en-US" dirty="0"/>
          </a:p>
        </p:txBody>
      </p:sp>
      <p:pic>
        <p:nvPicPr>
          <p:cNvPr id="4" name="Picture 3" descr="Care-o-bot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49365" y="2452093"/>
            <a:ext cx="1766705" cy="2884802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8761" y="3395068"/>
            <a:ext cx="1267745" cy="1795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roomb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4710" y="3395067"/>
            <a:ext cx="2545645" cy="1933099"/>
          </a:xfrm>
          <a:prstGeom prst="rect">
            <a:avLst/>
          </a:prstGeom>
          <a:noFill/>
        </p:spPr>
      </p:pic>
      <p:sp>
        <p:nvSpPr>
          <p:cNvPr id="7" name="TextBox 34"/>
          <p:cNvSpPr txBox="1"/>
          <p:nvPr/>
        </p:nvSpPr>
        <p:spPr>
          <a:xfrm>
            <a:off x="942974" y="5536161"/>
            <a:ext cx="9115425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80" dirty="0">
                <a:cs typeface="Helvetica" pitchFamily="34" charset="0"/>
              </a:rPr>
              <a:t>                PR2	</a:t>
            </a:r>
            <a:r>
              <a:rPr lang="en-US" sz="1980" dirty="0" smtClean="0">
                <a:cs typeface="Helvetica" pitchFamily="34" charset="0"/>
              </a:rPr>
              <a:t>	     </a:t>
            </a:r>
            <a:r>
              <a:rPr lang="en-US" sz="1980" dirty="0">
                <a:cs typeface="Helvetica" pitchFamily="34" charset="0"/>
              </a:rPr>
              <a:t>Roomba	            </a:t>
            </a:r>
            <a:r>
              <a:rPr lang="en-US" sz="1980" dirty="0" smtClean="0">
                <a:cs typeface="Helvetica" pitchFamily="34" charset="0"/>
              </a:rPr>
              <a:t>Care-O-bot </a:t>
            </a:r>
            <a:r>
              <a:rPr lang="en-US" sz="1980" dirty="0">
                <a:cs typeface="Helvetica" pitchFamily="34" charset="0"/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72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602" y="4688159"/>
            <a:ext cx="8675370" cy="2353508"/>
          </a:xfrm>
        </p:spPr>
        <p:txBody>
          <a:bodyPr>
            <a:normAutofit/>
          </a:bodyPr>
          <a:lstStyle/>
          <a:p>
            <a:r>
              <a:rPr lang="en-US" sz="4455" dirty="0"/>
              <a:t>A meta-operating system for robots</a:t>
            </a:r>
          </a:p>
        </p:txBody>
      </p:sp>
      <p:pic>
        <p:nvPicPr>
          <p:cNvPr id="4100" name="Picture 4" descr="http://www.ros.org/news/resources/2010/poster2color_rev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253" y="1547752"/>
            <a:ext cx="4940531" cy="361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0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 the PC ecosystem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1515" y="2563416"/>
            <a:ext cx="3667125" cy="3589854"/>
          </a:xfrm>
        </p:spPr>
        <p:txBody>
          <a:bodyPr/>
          <a:lstStyle/>
          <a:p>
            <a:r>
              <a:rPr lang="en-US" dirty="0" smtClean="0"/>
              <a:t>Standardized layers</a:t>
            </a:r>
          </a:p>
          <a:p>
            <a:r>
              <a:rPr lang="en-US" dirty="0" smtClean="0"/>
              <a:t>System software abstracts hardware</a:t>
            </a:r>
          </a:p>
          <a:p>
            <a:r>
              <a:rPr lang="en-US" dirty="0" smtClean="0"/>
              <a:t>Applications leverage other applications (such as database, web server).</a:t>
            </a:r>
          </a:p>
          <a:p>
            <a:r>
              <a:rPr lang="en-US" dirty="0" smtClean="0"/>
              <a:t>Widely existent sets of libraries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65408" y="2563416"/>
            <a:ext cx="3562350" cy="64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Applications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165408" y="3456627"/>
            <a:ext cx="3562350" cy="64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Application building blocks</a:t>
            </a:r>
          </a:p>
        </p:txBody>
      </p:sp>
      <p:sp>
        <p:nvSpPr>
          <p:cNvPr id="8" name="Rectangle 7"/>
          <p:cNvSpPr/>
          <p:nvPr/>
        </p:nvSpPr>
        <p:spPr>
          <a:xfrm>
            <a:off x="5165408" y="4349838"/>
            <a:ext cx="3562350" cy="64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System software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65408" y="5243049"/>
            <a:ext cx="3562350" cy="64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Hardware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28349" y="73107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Verdana" panose="020B0604030504040204" pitchFamily="34" charset="0"/>
                <a:cs typeface="Verdana" panose="020B0604030504040204" pitchFamily="34" charset="0"/>
              </a:rPr>
              <a:t>Slides by Alec </a:t>
            </a:r>
            <a:r>
              <a:rPr lang="en-US" sz="2400" dirty="0" err="1" smtClean="0">
                <a:ea typeface="Verdana" panose="020B0604030504040204" pitchFamily="34" charset="0"/>
                <a:cs typeface="Verdana" panose="020B0604030504040204" pitchFamily="34" charset="0"/>
              </a:rPr>
              <a:t>Poitzsch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7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TRI_8.5X11_2015">
  <a:themeElements>
    <a:clrScheme name="GTRI Template Colors">
      <a:dk1>
        <a:srgbClr val="002A54"/>
      </a:dk1>
      <a:lt1>
        <a:srgbClr val="FFFFFF"/>
      </a:lt1>
      <a:dk2>
        <a:srgbClr val="002A54"/>
      </a:dk2>
      <a:lt2>
        <a:srgbClr val="FFF5DC"/>
      </a:lt2>
      <a:accent1>
        <a:srgbClr val="FDB913"/>
      </a:accent1>
      <a:accent2>
        <a:srgbClr val="BE9B69"/>
      </a:accent2>
      <a:accent3>
        <a:srgbClr val="005287"/>
      </a:accent3>
      <a:accent4>
        <a:srgbClr val="FDD571"/>
      </a:accent4>
      <a:accent5>
        <a:srgbClr val="E5D7C3"/>
      </a:accent5>
      <a:accent6>
        <a:srgbClr val="CEDAEB"/>
      </a:accent6>
      <a:hlink>
        <a:srgbClr val="304F7B"/>
      </a:hlink>
      <a:folHlink>
        <a:srgbClr val="B7C9E2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EDAEB"/>
        </a:solidFill>
        <a:ln w="28575" cap="flat" cmpd="sng" algn="ctr">
          <a:solidFill>
            <a:srgbClr val="002A54"/>
          </a:solidFill>
          <a:prstDash val="solid"/>
        </a:ln>
        <a:effectLst/>
      </a:spPr>
      <a:bodyPr rtlCol="0" anchor="ctr"/>
      <a:lstStyle>
        <a:defPPr marL="0" marR="0" indent="0" algn="ctr" defTabSz="130622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kern="0" cap="none" spc="0" normalizeH="0" baseline="0" noProof="0">
            <a:ln>
              <a:solidFill>
                <a:srgbClr val="002A54"/>
              </a:solidFill>
            </a:ln>
            <a:solidFill>
              <a:srgbClr val="FFFFFF"/>
            </a:solidFill>
            <a:effectLst/>
            <a:uLnTx/>
            <a:uFillTx/>
            <a:latin typeface="Tahoma"/>
            <a:ea typeface="+mn-ea"/>
            <a:cs typeface="+mn-cs"/>
          </a:defRPr>
        </a:defPPr>
      </a:lst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marR="0" indent="0" algn="ctr" defTabSz="1306220" eaLnBrk="1" fontAlgn="auto" latinLnBrk="0" hangingPunct="1">
          <a:lnSpc>
            <a:spcPct val="85000"/>
          </a:lnSpc>
          <a:spcBef>
            <a:spcPts val="0"/>
          </a:spcBef>
          <a:spcAft>
            <a:spcPts val="1200"/>
          </a:spcAft>
          <a:buClrTx/>
          <a:buSzTx/>
          <a:buFontTx/>
          <a:buNone/>
          <a:tabLst/>
          <a:defRPr kumimoji="0" sz="2200" b="0" i="0" u="none" strike="noStrike" kern="0" cap="none" spc="0" normalizeH="0" baseline="0" noProof="0" dirty="0" err="1" smtClean="0">
            <a:ln>
              <a:noFill/>
            </a:ln>
            <a:solidFill>
              <a:srgbClr val="002A54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TRI_8.5x11_2015.potx" id="{F3557C2C-A008-4D0C-A489-1ED6A84DA04B}" vid="{5488E482-ED65-4A55-9410-7C247475C5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true</tns:showOnOpen>
  <tns:defaultPropertyEditorNamespace>Standard properties</tns:defaultPropertyEditorNamespace>
</tns:customPropertyEditors>
</file>

<file path=customXml/itemProps1.xml><?xml version="1.0" encoding="utf-8"?>
<ds:datastoreItem xmlns:ds="http://schemas.openxmlformats.org/officeDocument/2006/customXml" ds:itemID="{201AA566-D713-4CFA-BB7F-A0D84928C52F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GTRI_8.5x11_2015_unmarked (3)</Template>
  <TotalTime>3159</TotalTime>
  <Words>1395</Words>
  <Application>Microsoft Office PowerPoint</Application>
  <PresentationFormat>Custom</PresentationFormat>
  <Paragraphs>317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Helvetica</vt:lpstr>
      <vt:lpstr>Simplified Arabic Fixed</vt:lpstr>
      <vt:lpstr>Tahoma</vt:lpstr>
      <vt:lpstr>Times New Roman</vt:lpstr>
      <vt:lpstr>Verdana</vt:lpstr>
      <vt:lpstr>Wingdings</vt:lpstr>
      <vt:lpstr>GTRI_8.5X11_2015</vt:lpstr>
      <vt:lpstr>AE Hackathon AR.Drone 2.0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ROS: Reusable code!</vt:lpstr>
      <vt:lpstr>A meta-operating system for robots</vt:lpstr>
      <vt:lpstr>Comparison: the PC ecosystem</vt:lpstr>
      <vt:lpstr>Comparison: the robotics ecosystem</vt:lpstr>
      <vt:lpstr>What is ROS?</vt:lpstr>
      <vt:lpstr>What is ROS?</vt:lpstr>
      <vt:lpstr>What is ROS?</vt:lpstr>
      <vt:lpstr>What is ROS?</vt:lpstr>
      <vt:lpstr>ROS Philosophical goals</vt:lpstr>
      <vt:lpstr>Conceptual levels of design</vt:lpstr>
      <vt:lpstr>Tools-based software design</vt:lpstr>
      <vt:lpstr>Multiple language support</vt:lpstr>
      <vt:lpstr>Lightweight</vt:lpstr>
      <vt:lpstr>Peer to Peer Messaging</vt:lpstr>
      <vt:lpstr>Peer to Peer Messaging</vt:lpstr>
      <vt:lpstr>Free &amp; Open Source</vt:lpstr>
      <vt:lpstr>ROS Debugging</vt:lpstr>
      <vt:lpstr>Useful ROS Debugging Tools</vt:lpstr>
      <vt:lpstr>Useful ROS Debugging Tools</vt:lpstr>
      <vt:lpstr>ROS Visualization</vt:lpstr>
      <vt:lpstr>Packages</vt:lpstr>
      <vt:lpstr>Back to Example: Launch files</vt:lpstr>
      <vt:lpstr>Example</vt:lpstr>
      <vt:lpstr>Example</vt:lpstr>
      <vt:lpstr>Example</vt:lpstr>
      <vt:lpstr>Example</vt:lpstr>
      <vt:lpstr>Example</vt:lpstr>
      <vt:lpstr>Example</vt:lpstr>
      <vt:lpstr>Example </vt:lpstr>
      <vt:lpstr>Example </vt:lpstr>
      <vt:lpstr>Example</vt:lpstr>
      <vt:lpstr>Example</vt:lpstr>
      <vt:lpstr>OpenCV</vt:lpstr>
      <vt:lpstr>Some Ideas…</vt:lpstr>
      <vt:lpstr>Some Ideas…</vt:lpstr>
      <vt:lpstr>Some Ideas…</vt:lpstr>
      <vt:lpstr>In Closing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 Hackathon AR.Drone 2.0 Workshop</dc:title>
  <dc:creator>Evan Hammac</dc:creator>
  <cp:lastModifiedBy>Evan Hammac</cp:lastModifiedBy>
  <cp:revision>50</cp:revision>
  <dcterms:created xsi:type="dcterms:W3CDTF">2016-11-02T00:08:01Z</dcterms:created>
  <dcterms:modified xsi:type="dcterms:W3CDTF">2016-11-05T11:47:51Z</dcterms:modified>
</cp:coreProperties>
</file>